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57AB-6610-4956-ACEE-20A97B16A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94A868-BBC8-4582-94DD-C940280B4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016790-CECF-4964-B091-F150506E76C3}"/>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19A0AF8E-E729-4D74-84D7-FEE9014E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8DA66-CD5D-44F9-BDCD-3A2ECD8DFA3C}"/>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3044272375"/>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0798-E6BF-41E9-A5FA-DF88C9BE4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8CE2EE-5510-4B2B-B72E-7253B0DA2A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BF3CE-6A80-48CD-B272-2C6E3F0D034E}"/>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F0A1DBC1-0DDE-402D-BDB5-2DCF4B81B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4B3F0-74D6-4FD6-9193-A88AFC349279}"/>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3658053375"/>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66F51-22E2-405D-A943-93C2EB534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1E4DB-5D89-46E1-A1FC-4367260800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88A82-DE03-4D6D-B59B-EE4666925AA3}"/>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D1F53508-7EF5-4788-89A7-DD8FCB0A7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DA4C9-44AF-48FB-ABB0-1AC3158A08DD}"/>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1104671412"/>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181C-A776-40CA-A8DE-827599AFE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93C46-3066-4E5B-8C5E-39C8AB123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32487-F053-4096-8049-52202411BA66}"/>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4BFC8197-17D9-4BBA-AD15-C4B6AD1B6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484B0-0AB1-4438-B048-1D8FD67EDBFD}"/>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387115785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DB8C-7751-4C1C-BDF2-18919F8DE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89F66B-43F3-460E-8F36-29016D355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8FAF3-AC82-4114-98FE-294742AEE344}"/>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FA3A023A-BBD5-4BB4-925F-5932A9A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0EDFE-979B-4BAD-85AD-2F0FB67C3CEA}"/>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4136311781"/>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E207-E8B0-4C21-9DBA-5F3B81ABE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BEC03-7E43-44FD-AAF0-7D7B2FFDD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A51A6-6315-4C3F-B5E2-9144BD22C9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EF05-CF8C-4288-B1D0-7B991FDA9857}"/>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6" name="Footer Placeholder 5">
            <a:extLst>
              <a:ext uri="{FF2B5EF4-FFF2-40B4-BE49-F238E27FC236}">
                <a16:creationId xmlns:a16="http://schemas.microsoft.com/office/drawing/2014/main" id="{CF8DA880-3794-45A5-99A4-C2C2C48D8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F6DF9-C620-4147-9CC8-E01D7C58F24D}"/>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180430031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15B0-F003-4910-AD89-5B253C22B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5D194-69A5-47D0-ABB8-5ADD08150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D3AEE-112C-4F2E-B256-C73E33726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F3C53-5E95-4D01-B875-683ACC279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3614D-2220-4B35-B835-DB047BF111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F28D3F-7220-44E7-BA55-23AC4B3324C1}"/>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8" name="Footer Placeholder 7">
            <a:extLst>
              <a:ext uri="{FF2B5EF4-FFF2-40B4-BE49-F238E27FC236}">
                <a16:creationId xmlns:a16="http://schemas.microsoft.com/office/drawing/2014/main" id="{5BCEF597-092D-49A8-9FC1-9C72DB861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88F495-309B-4489-8446-FC96FC9E9588}"/>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860762834"/>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A087-5F47-4F27-B921-4AF1E3FE4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CB56FD-86E8-44B2-B5E3-11FAD1B6E66B}"/>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4" name="Footer Placeholder 3">
            <a:extLst>
              <a:ext uri="{FF2B5EF4-FFF2-40B4-BE49-F238E27FC236}">
                <a16:creationId xmlns:a16="http://schemas.microsoft.com/office/drawing/2014/main" id="{91B2C424-40F6-42F8-A461-44736F65EE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C48D76-FB59-4BEB-BC48-3ECACAEC64D4}"/>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1934102358"/>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D67D0-1200-460F-9DC4-E123B01B3D52}"/>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3" name="Footer Placeholder 2">
            <a:extLst>
              <a:ext uri="{FF2B5EF4-FFF2-40B4-BE49-F238E27FC236}">
                <a16:creationId xmlns:a16="http://schemas.microsoft.com/office/drawing/2014/main" id="{DE648639-FF0D-4CBE-89A7-BCF4B42DC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DDC4E-6A77-4B50-B14C-2E405AB309FB}"/>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24726410"/>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89B8-8B33-4AFC-8ED2-BE1E8D277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3BAB6E-062C-4B12-84A7-B11A148DF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945F4F-4809-4F23-9C3D-42600AC41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9ABA2-E839-4B2C-8DA9-F52FDE226CBB}"/>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6" name="Footer Placeholder 5">
            <a:extLst>
              <a:ext uri="{FF2B5EF4-FFF2-40B4-BE49-F238E27FC236}">
                <a16:creationId xmlns:a16="http://schemas.microsoft.com/office/drawing/2014/main" id="{6BFD73DE-6AC8-4C92-BCD8-7F30778B2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A0F9B-4DE2-4F13-8A15-20A5326AEFD6}"/>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1839978476"/>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5306-4CD1-4CB5-A176-C239260C4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B009F-04FF-4AE5-AF3E-62830E254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7B74AB-E693-4922-A340-7AEDB4D01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92D56-09C7-48B6-97A7-1D8C8921DB8B}"/>
              </a:ext>
            </a:extLst>
          </p:cNvPr>
          <p:cNvSpPr>
            <a:spLocks noGrp="1"/>
          </p:cNvSpPr>
          <p:nvPr>
            <p:ph type="dt" sz="half" idx="10"/>
          </p:nvPr>
        </p:nvSpPr>
        <p:spPr/>
        <p:txBody>
          <a:bodyPr/>
          <a:lstStyle/>
          <a:p>
            <a:fld id="{292DF5D8-5417-49C4-8719-586FA29C7B74}" type="datetimeFigureOut">
              <a:rPr lang="en-US" smtClean="0"/>
              <a:t>12/27/2023</a:t>
            </a:fld>
            <a:endParaRPr lang="en-US"/>
          </a:p>
        </p:txBody>
      </p:sp>
      <p:sp>
        <p:nvSpPr>
          <p:cNvPr id="6" name="Footer Placeholder 5">
            <a:extLst>
              <a:ext uri="{FF2B5EF4-FFF2-40B4-BE49-F238E27FC236}">
                <a16:creationId xmlns:a16="http://schemas.microsoft.com/office/drawing/2014/main" id="{09227727-B30F-483B-A0A6-BAB2BC140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98D00-8325-4CFF-BC89-B2EFE1CE36C8}"/>
              </a:ext>
            </a:extLst>
          </p:cNvPr>
          <p:cNvSpPr>
            <a:spLocks noGrp="1"/>
          </p:cNvSpPr>
          <p:nvPr>
            <p:ph type="sldNum" sz="quarter" idx="12"/>
          </p:nvPr>
        </p:nvSpPr>
        <p:spPr/>
        <p:txBody>
          <a:bodyPr/>
          <a:lstStyle/>
          <a:p>
            <a:fld id="{000D7596-D6FE-44AB-BC5E-BEF64DE66463}" type="slidenum">
              <a:rPr lang="en-US" smtClean="0"/>
              <a:t>‹#›</a:t>
            </a:fld>
            <a:endParaRPr lang="en-US"/>
          </a:p>
        </p:txBody>
      </p:sp>
    </p:spTree>
    <p:extLst>
      <p:ext uri="{BB962C8B-B14F-4D97-AF65-F5344CB8AC3E}">
        <p14:creationId xmlns:p14="http://schemas.microsoft.com/office/powerpoint/2010/main" val="113780654"/>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FB6AE-84A1-49C4-A393-095AF576E1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33EDB-4E0A-4ADC-80D6-313DD38D5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B6739-6DF9-4105-A63D-A2D6350FA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DF5D8-5417-49C4-8719-586FA29C7B74}" type="datetimeFigureOut">
              <a:rPr lang="en-US" smtClean="0"/>
              <a:t>12/27/2023</a:t>
            </a:fld>
            <a:endParaRPr lang="en-US"/>
          </a:p>
        </p:txBody>
      </p:sp>
      <p:sp>
        <p:nvSpPr>
          <p:cNvPr id="5" name="Footer Placeholder 4">
            <a:extLst>
              <a:ext uri="{FF2B5EF4-FFF2-40B4-BE49-F238E27FC236}">
                <a16:creationId xmlns:a16="http://schemas.microsoft.com/office/drawing/2014/main" id="{83A1D052-BA3A-4FFF-A733-24C9DB875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3D064F-D71B-4564-A9F5-DADB0F630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D7596-D6FE-44AB-BC5E-BEF64DE66463}" type="slidenum">
              <a:rPr lang="en-US" smtClean="0"/>
              <a:t>‹#›</a:t>
            </a:fld>
            <a:endParaRPr lang="en-US"/>
          </a:p>
        </p:txBody>
      </p:sp>
    </p:spTree>
    <p:extLst>
      <p:ext uri="{BB962C8B-B14F-4D97-AF65-F5344CB8AC3E}">
        <p14:creationId xmlns:p14="http://schemas.microsoft.com/office/powerpoint/2010/main" val="410770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pl.nasa.gov/images/spitzer/20190827/14-pinwheel-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astropix.ipac.caltech.edu/image/spitzer/sig12-005"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jpl.nasa.gov/images/spitzer/20190827/9-PIA03296-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photojournal.jpl.nasa.gov/feature/Cartwheel"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jpl.nasa.gov/images/spitzer/20190827/8-PIA01322-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nasa.gov/mission_pages/spitzer/news/spitzer-20061107.html"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jpl.nasa.gov/images/spitzer/20190827/10-PIA20357-640x36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6422"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jpl.nasa.gov/images/spitzer/20190827/11-PIA13845-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spaceimages/details.php?id=PIA13845"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jpl.nasa.gov/images/spitzer/20190827/13-LMC-640x462.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1008"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jpl.nasa.gov/images/spitzer/20190827/12-spitzer-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1161"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jpl.nasa.gov/images/spitzer/20190827/16-PIA23126-640x277.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7413"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jpl.nasa.gov/images/spitzer/20190827/1-PIA16604-640x58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3630"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jpl.nasa.gov/images/spitzer/20190827/2-Pleiades-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news/news.php?feature=1344"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jpl.nasa.gov/images/spitzer/20190827/3-PIA10181-640x309.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spaceimages/details.php?id=PIA10181"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jpl.nasa.gov/images/spitzer/20190827/4-helix-640x596.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www.spitzer.caltech.edu/news/881-feature07-13-Spitzer-Celebrates-Fourth-Anniversary-with-Celestial-Firework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jpl.nasa.gov/images/spitzer/20190827/5-PIA17257-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spaceimages/details.php?id=PIA17257"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jpl.nasa.gov/images/spitzer/20190827/6-PIA07899-640x358.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s://www.jpl.nasa.gov/spaceimages/details.php?id=PIA07899"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hyperlink" Target="https://astropix.ipac.caltech.edu/image/spitzer/ssc2003-06c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jpl.nasa.gov/images/spitzer/20190827/7-M82-640x640.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hyperlink" Target="http://www.spitzer.caltech.edu/news/234-ssc2006-09-Galaxy-on-Fire-NASA-s-Spitzer-Reveals-Stellar-Smoke"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72793-606B-49C6-B7DC-B0FC9548F4A8}"/>
              </a:ext>
            </a:extLst>
          </p:cNvPr>
          <p:cNvSpPr>
            <a:spLocks noGrp="1"/>
          </p:cNvSpPr>
          <p:nvPr>
            <p:ph type="ctrTitle"/>
          </p:nvPr>
        </p:nvSpPr>
        <p:spPr/>
        <p:txBody>
          <a:bodyPr>
            <a:normAutofit/>
          </a:bodyPr>
          <a:lstStyle/>
          <a:p>
            <a:pPr algn="ctr"/>
            <a:r>
              <a:rPr lang="en-US" sz="7200" b="1" dirty="0"/>
              <a:t>Spitzer Sweet 16</a:t>
            </a:r>
          </a:p>
        </p:txBody>
      </p:sp>
      <p:sp>
        <p:nvSpPr>
          <p:cNvPr id="9" name="Rectangle 8">
            <a:extLst>
              <a:ext uri="{FF2B5EF4-FFF2-40B4-BE49-F238E27FC236}">
                <a16:creationId xmlns:a16="http://schemas.microsoft.com/office/drawing/2014/main" id="{84632EC8-D51A-4773-AF3F-71F0B1AD0186}"/>
              </a:ext>
            </a:extLst>
          </p:cNvPr>
          <p:cNvSpPr/>
          <p:nvPr/>
        </p:nvSpPr>
        <p:spPr>
          <a:xfrm>
            <a:off x="3048000" y="3787481"/>
            <a:ext cx="6096000" cy="1477328"/>
          </a:xfrm>
          <a:prstGeom prst="rect">
            <a:avLst/>
          </a:prstGeom>
        </p:spPr>
        <p:txBody>
          <a:bodyPr>
            <a:spAutoFit/>
          </a:bodyPr>
          <a:lstStyle/>
          <a:p>
            <a:r>
              <a:rPr lang="en-US" dirty="0">
                <a:effectLst/>
              </a:rPr>
              <a:t>By SR Johnson</a:t>
            </a:r>
          </a:p>
          <a:p>
            <a:r>
              <a:rPr lang="en-US" dirty="0">
                <a:effectLst/>
              </a:rPr>
              <a:t>Courtesy of Calla Cofield</a:t>
            </a:r>
            <a:br>
              <a:rPr lang="en-US" dirty="0">
                <a:effectLst/>
              </a:rPr>
            </a:br>
            <a:r>
              <a:rPr lang="en-US" dirty="0">
                <a:effectLst/>
              </a:rPr>
              <a:t>Jet Propulsion Laboratory, Pasadena, Calif.</a:t>
            </a:r>
            <a:br>
              <a:rPr lang="en-US" dirty="0">
                <a:effectLst/>
              </a:rPr>
            </a:br>
            <a:r>
              <a:rPr lang="en-US" dirty="0">
                <a:effectLst/>
              </a:rPr>
              <a:t>626-808-2469</a:t>
            </a:r>
            <a:br>
              <a:rPr lang="en-US" dirty="0">
                <a:effectLst/>
              </a:rPr>
            </a:br>
            <a:r>
              <a:rPr lang="en-US" dirty="0">
                <a:effectLst/>
              </a:rPr>
              <a:t>calla.e.cofield@jpl.nasa.gov</a:t>
            </a:r>
            <a:endParaRPr lang="en-US" dirty="0"/>
          </a:p>
        </p:txBody>
      </p:sp>
    </p:spTree>
    <p:extLst>
      <p:ext uri="{BB962C8B-B14F-4D97-AF65-F5344CB8AC3E}">
        <p14:creationId xmlns:p14="http://schemas.microsoft.com/office/powerpoint/2010/main" val="1968552063"/>
      </p:ext>
    </p:extLst>
  </p:cSld>
  <p:clrMapOvr>
    <a:masterClrMapping/>
  </p:clrMapOvr>
  <mc:AlternateContent xmlns:mc="http://schemas.openxmlformats.org/markup-compatibility/2006" xmlns:p14="http://schemas.microsoft.com/office/powerpoint/2010/main">
    <mc:Choice Requires="p14">
      <p:transition spd="slow" p14:dur="2000" advClick="0" advTm="2000">
        <p:sndAc>
          <p:stSnd>
            <p:snd r:embed="rId2" name="drumroll.wav"/>
          </p:stSnd>
        </p:sndAc>
      </p:transition>
    </mc:Choice>
    <mc:Fallback xmlns="">
      <p:transition spd="slow" advClick="0" advTm="2000">
        <p:sndAc>
          <p:stSnd>
            <p:snd r:embed="rId3"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B073-5891-4753-97D6-0D8497DB555C}"/>
              </a:ext>
            </a:extLst>
          </p:cNvPr>
          <p:cNvSpPr>
            <a:spLocks noGrp="1"/>
          </p:cNvSpPr>
          <p:nvPr>
            <p:ph type="title"/>
          </p:nvPr>
        </p:nvSpPr>
        <p:spPr>
          <a:xfrm>
            <a:off x="7178774" y="66963"/>
            <a:ext cx="4295469" cy="678426"/>
          </a:xfrm>
        </p:spPr>
        <p:txBody>
          <a:bodyPr>
            <a:normAutofit/>
          </a:bodyPr>
          <a:lstStyle/>
          <a:p>
            <a:r>
              <a:rPr lang="en-US" sz="2800" b="1" dirty="0">
                <a:effectLst/>
              </a:rPr>
              <a:t>A Pinwheel Galaxy Rainbow</a:t>
            </a:r>
            <a:endParaRPr lang="en-US" sz="2800" dirty="0"/>
          </a:p>
        </p:txBody>
      </p:sp>
      <p:pic>
        <p:nvPicPr>
          <p:cNvPr id="9218" name="Picture 2" descr="Spitzer image">
            <a:hlinkClick r:id="rId3"/>
            <a:extLst>
              <a:ext uri="{FF2B5EF4-FFF2-40B4-BE49-F238E27FC236}">
                <a16:creationId xmlns:a16="http://schemas.microsoft.com/office/drawing/2014/main" id="{9EC1B015-524C-44FB-BEE9-0AF17C47227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67E447-BA2D-40B8-A091-7CCAB6EA98BF}"/>
              </a:ext>
            </a:extLst>
          </p:cNvPr>
          <p:cNvSpPr/>
          <p:nvPr/>
        </p:nvSpPr>
        <p:spPr>
          <a:xfrm>
            <a:off x="6965825" y="659744"/>
            <a:ext cx="5168188" cy="5539978"/>
          </a:xfrm>
          <a:prstGeom prst="rect">
            <a:avLst/>
          </a:prstGeom>
        </p:spPr>
        <p:txBody>
          <a:bodyPr wrap="square">
            <a:spAutoFit/>
          </a:bodyPr>
          <a:lstStyle/>
          <a:p>
            <a:r>
              <a:rPr lang="en-US" sz="1600" b="1" dirty="0">
                <a:effectLst/>
              </a:rPr>
              <a:t>This image of Messier 101, also known as the Pinwheel Galaxy or M101, combines data in the infrared, visible, ultraviolet and X-rays from Spitzer and the Hubble, Galaxy Evolution Explorer's Far Ultraviolet detector (GALEX) and Chandra X-Ray Observatory. </a:t>
            </a:r>
          </a:p>
          <a:p>
            <a:endParaRPr lang="en-US" sz="1600" b="1" dirty="0"/>
          </a:p>
          <a:p>
            <a:r>
              <a:rPr lang="en-US" sz="1600" b="1" dirty="0">
                <a:effectLst/>
              </a:rPr>
              <a:t>The galaxy is about 70% larger than our own Milky Way, with a diameter of about 170,000 light-years, and sits at a distance of 21 million light-years from Earth. </a:t>
            </a:r>
          </a:p>
          <a:p>
            <a:endParaRPr lang="en-US" sz="1600" b="1" dirty="0">
              <a:effectLst/>
            </a:endParaRPr>
          </a:p>
          <a:p>
            <a:r>
              <a:rPr lang="en-US" sz="1600" b="1" dirty="0">
                <a:effectLst/>
              </a:rPr>
              <a:t>The red colors in the image show infrared light, as seen by Spitzer. These areas show light emitted by dusty lanes in the galaxy where stars are forming. The yellow component is visible light, observed by Hubble. Most of this light comes from stars, and they trace the same spiral structure as the dust lanes seen in the infrared. The blue areas are ultraviolet light, given off by hot, young stars that formed about 1 million years ago and observed by GALEX. </a:t>
            </a:r>
          </a:p>
          <a:p>
            <a:endParaRPr lang="en-US" sz="1600" b="1" dirty="0"/>
          </a:p>
          <a:p>
            <a:r>
              <a:rPr lang="en-US" sz="1600" b="1" dirty="0">
                <a:effectLst/>
              </a:rPr>
              <a:t>The hottest areas are shown in purple, where Chandra observed the X-ray emission from exploded stars, million-degree gas and material colliding around black holes</a:t>
            </a:r>
            <a:r>
              <a:rPr lang="en-US" b="1" dirty="0">
                <a:effectLst/>
              </a:rPr>
              <a:t>.</a:t>
            </a:r>
          </a:p>
        </p:txBody>
      </p:sp>
      <p:sp>
        <p:nvSpPr>
          <p:cNvPr id="5" name="Rectangle 4">
            <a:extLst>
              <a:ext uri="{FF2B5EF4-FFF2-40B4-BE49-F238E27FC236}">
                <a16:creationId xmlns:a16="http://schemas.microsoft.com/office/drawing/2014/main" id="{A85BFCB4-10EF-4C9C-B68B-4F7B02A98010}"/>
              </a:ext>
            </a:extLst>
          </p:cNvPr>
          <p:cNvSpPr/>
          <p:nvPr/>
        </p:nvSpPr>
        <p:spPr>
          <a:xfrm>
            <a:off x="6965825" y="6198256"/>
            <a:ext cx="4685401" cy="646331"/>
          </a:xfrm>
          <a:prstGeom prst="rect">
            <a:avLst/>
          </a:prstGeom>
        </p:spPr>
        <p:txBody>
          <a:bodyPr wrap="square">
            <a:spAutoFit/>
          </a:bodyPr>
          <a:lstStyle/>
          <a:p>
            <a:r>
              <a:rPr lang="en-US" u="none" strike="noStrike" dirty="0">
                <a:solidFill>
                  <a:srgbClr val="0E7EE0"/>
                </a:solidFill>
                <a:effectLst/>
                <a:hlinkClick r:id="rId5"/>
              </a:rPr>
              <a:t>https://astropix.ipac.caltech.edu/image/spitzer/sig12-005</a:t>
            </a:r>
            <a:endParaRPr lang="en-US" dirty="0"/>
          </a:p>
        </p:txBody>
      </p:sp>
    </p:spTree>
    <p:extLst>
      <p:ext uri="{BB962C8B-B14F-4D97-AF65-F5344CB8AC3E}">
        <p14:creationId xmlns:p14="http://schemas.microsoft.com/office/powerpoint/2010/main" val="409472409"/>
      </p:ext>
    </p:extLst>
  </p:cSld>
  <p:clrMapOvr>
    <a:masterClrMapping/>
  </p:clrMapOvr>
  <mc:AlternateContent xmlns:mc="http://schemas.openxmlformats.org/markup-compatibility/2006" xmlns:p14="http://schemas.microsoft.com/office/powerpoint/2010/main">
    <mc:Choice Requires="p14">
      <p:transition spd="slow" p14:dur="5000" advClick="0" advTm="30000">
        <p:sndAc>
          <p:stSnd>
            <p:snd r:embed="rId2" name="camera.wav"/>
          </p:stSnd>
        </p:sndAc>
      </p:transition>
    </mc:Choice>
    <mc:Fallback xmlns="">
      <p:transition spd="slow" advClick="0" advTm="3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155-EE19-422E-AF6B-E43093A41FEA}"/>
              </a:ext>
            </a:extLst>
          </p:cNvPr>
          <p:cNvSpPr>
            <a:spLocks noGrp="1"/>
          </p:cNvSpPr>
          <p:nvPr>
            <p:ph type="title"/>
          </p:nvPr>
        </p:nvSpPr>
        <p:spPr>
          <a:xfrm>
            <a:off x="7135761" y="0"/>
            <a:ext cx="4736690" cy="917985"/>
          </a:xfrm>
        </p:spPr>
        <p:txBody>
          <a:bodyPr>
            <a:normAutofit/>
          </a:bodyPr>
          <a:lstStyle/>
          <a:p>
            <a:r>
              <a:rPr lang="en-US" sz="2800" b="1" dirty="0">
                <a:effectLst/>
              </a:rPr>
              <a:t>Cartwheel Galaxy Makes Waves</a:t>
            </a:r>
            <a:endParaRPr lang="en-US" sz="2800" dirty="0"/>
          </a:p>
        </p:txBody>
      </p:sp>
      <p:pic>
        <p:nvPicPr>
          <p:cNvPr id="10242" name="Picture 2" descr="Spitzer image">
            <a:hlinkClick r:id="rId3"/>
            <a:extLst>
              <a:ext uri="{FF2B5EF4-FFF2-40B4-BE49-F238E27FC236}">
                <a16:creationId xmlns:a16="http://schemas.microsoft.com/office/drawing/2014/main" id="{709618D1-EA30-4457-9E1E-E0D5D2C4C2A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347212-81A7-4464-8DDC-63BBA23621ED}"/>
              </a:ext>
            </a:extLst>
          </p:cNvPr>
          <p:cNvSpPr/>
          <p:nvPr/>
        </p:nvSpPr>
        <p:spPr>
          <a:xfrm>
            <a:off x="7135761" y="688413"/>
            <a:ext cx="4839929" cy="5755422"/>
          </a:xfrm>
          <a:prstGeom prst="rect">
            <a:avLst/>
          </a:prstGeom>
        </p:spPr>
        <p:txBody>
          <a:bodyPr wrap="square">
            <a:spAutoFit/>
          </a:bodyPr>
          <a:lstStyle/>
          <a:p>
            <a:r>
              <a:rPr lang="en-US" sz="1600" b="1" dirty="0">
                <a:effectLst/>
              </a:rPr>
              <a:t>Approximately 100 million years ago, a smaller galaxy plunged through the heart of the Cartwheel galaxy, creating ripples of brief star formation. This composite image includes data from NASA's Spitzer, Hubble, GALEX and Chandra observatories.</a:t>
            </a:r>
          </a:p>
          <a:p>
            <a:endParaRPr lang="en-US" sz="800" b="1" dirty="0">
              <a:effectLst/>
            </a:endParaRPr>
          </a:p>
          <a:p>
            <a:r>
              <a:rPr lang="en-US" sz="1600" b="1" dirty="0">
                <a:effectLst/>
              </a:rPr>
              <a:t>The first ripple appears as a bright blue outer ring around the larger object, radiating ultraviolet light visible to GALEX. The clumps of pink along the outer blue ring are X-ray (observed by Chandra) and ultraviolet radiation. </a:t>
            </a:r>
          </a:p>
          <a:p>
            <a:endParaRPr lang="en-US" sz="800" b="1" dirty="0">
              <a:effectLst/>
            </a:endParaRPr>
          </a:p>
          <a:p>
            <a:r>
              <a:rPr lang="en-US" sz="1600" b="1" dirty="0">
                <a:effectLst/>
              </a:rPr>
              <a:t>A combination of visible and infrared light from Hubble and Spitzer, the yellow-orange inner ring and center of the galaxy represent the second ripple, or ring wave, created in the collision. Tints of green are older, less-massive visible-light stars. </a:t>
            </a:r>
          </a:p>
          <a:p>
            <a:endParaRPr lang="en-US" sz="800" b="1" dirty="0"/>
          </a:p>
          <a:p>
            <a:r>
              <a:rPr lang="en-US" sz="1600" b="1" dirty="0">
                <a:effectLst/>
              </a:rPr>
              <a:t>Although astronomers haven't pinpointed which galaxy collided with the Cartwheel, two of three candidate galaxies can be seen in this image to the bottom left of the ring, one as a neon blob and the other as a green spiral.</a:t>
            </a:r>
          </a:p>
          <a:p>
            <a:endParaRPr lang="en-US" sz="1600" b="1" dirty="0">
              <a:effectLst/>
            </a:endParaRPr>
          </a:p>
        </p:txBody>
      </p:sp>
      <p:sp>
        <p:nvSpPr>
          <p:cNvPr id="5" name="Rectangle 4">
            <a:extLst>
              <a:ext uri="{FF2B5EF4-FFF2-40B4-BE49-F238E27FC236}">
                <a16:creationId xmlns:a16="http://schemas.microsoft.com/office/drawing/2014/main" id="{906F4D3B-A9E6-4D00-A826-3EF5D4C57CF9}"/>
              </a:ext>
            </a:extLst>
          </p:cNvPr>
          <p:cNvSpPr/>
          <p:nvPr/>
        </p:nvSpPr>
        <p:spPr>
          <a:xfrm>
            <a:off x="7135761" y="6120669"/>
            <a:ext cx="4146755" cy="646331"/>
          </a:xfrm>
          <a:prstGeom prst="rect">
            <a:avLst/>
          </a:prstGeom>
        </p:spPr>
        <p:txBody>
          <a:bodyPr wrap="square">
            <a:spAutoFit/>
          </a:bodyPr>
          <a:lstStyle/>
          <a:p>
            <a:r>
              <a:rPr lang="en-US" u="none" strike="noStrike" dirty="0">
                <a:solidFill>
                  <a:srgbClr val="0E7EE0"/>
                </a:solidFill>
                <a:effectLst/>
                <a:hlinkClick r:id="rId5"/>
              </a:rPr>
              <a:t>https://photojournal.jpl.nasa.gov/feature/Cartwheel</a:t>
            </a:r>
            <a:endParaRPr lang="en-US" dirty="0"/>
          </a:p>
        </p:txBody>
      </p:sp>
    </p:spTree>
    <p:extLst>
      <p:ext uri="{BB962C8B-B14F-4D97-AF65-F5344CB8AC3E}">
        <p14:creationId xmlns:p14="http://schemas.microsoft.com/office/powerpoint/2010/main" val="2974010846"/>
      </p:ext>
    </p:extLst>
  </p:cSld>
  <p:clrMapOvr>
    <a:masterClrMapping/>
  </p:clrMapOvr>
  <mc:AlternateContent xmlns:mc="http://schemas.openxmlformats.org/markup-compatibility/2006" xmlns:p14="http://schemas.microsoft.com/office/powerpoint/2010/main">
    <mc:Choice Requires="p14">
      <p:transition spd="slow" p14:dur="5000" advClick="0" advTm="29000">
        <p:sndAc>
          <p:stSnd>
            <p:snd r:embed="rId2" name="camera.wav"/>
          </p:stSnd>
        </p:sndAc>
      </p:transition>
    </mc:Choice>
    <mc:Fallback xmlns="">
      <p:transition spd="slow" advClick="0" advTm="29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3EB1-D3ED-4849-AF82-28E2E158A4EB}"/>
              </a:ext>
            </a:extLst>
          </p:cNvPr>
          <p:cNvSpPr>
            <a:spLocks noGrp="1"/>
          </p:cNvSpPr>
          <p:nvPr>
            <p:ph type="title"/>
          </p:nvPr>
        </p:nvSpPr>
        <p:spPr>
          <a:xfrm>
            <a:off x="7310565" y="0"/>
            <a:ext cx="4692446" cy="1045343"/>
          </a:xfrm>
        </p:spPr>
        <p:txBody>
          <a:bodyPr>
            <a:normAutofit/>
          </a:bodyPr>
          <a:lstStyle/>
          <a:p>
            <a:r>
              <a:rPr lang="en-US" sz="2800" b="1" dirty="0">
                <a:effectLst/>
              </a:rPr>
              <a:t>Spitzer and Hubble Create Colorful Masterpiece</a:t>
            </a:r>
            <a:endParaRPr lang="en-US" sz="2800" dirty="0"/>
          </a:p>
        </p:txBody>
      </p:sp>
      <p:pic>
        <p:nvPicPr>
          <p:cNvPr id="11266" name="Picture 2" descr="Spitzer image">
            <a:hlinkClick r:id="rId3"/>
            <a:extLst>
              <a:ext uri="{FF2B5EF4-FFF2-40B4-BE49-F238E27FC236}">
                <a16:creationId xmlns:a16="http://schemas.microsoft.com/office/drawing/2014/main" id="{F261FEE1-19B9-4542-BE1A-BD8F99AC225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43252" cy="68432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B78547-C7D8-40BA-901E-768ABC091B49}"/>
              </a:ext>
            </a:extLst>
          </p:cNvPr>
          <p:cNvSpPr/>
          <p:nvPr/>
        </p:nvSpPr>
        <p:spPr>
          <a:xfrm>
            <a:off x="7089058" y="950850"/>
            <a:ext cx="4913953" cy="5355312"/>
          </a:xfrm>
          <a:prstGeom prst="rect">
            <a:avLst/>
          </a:prstGeom>
        </p:spPr>
        <p:txBody>
          <a:bodyPr wrap="square">
            <a:spAutoFit/>
          </a:bodyPr>
          <a:lstStyle/>
          <a:p>
            <a:r>
              <a:rPr lang="en-US" b="1" dirty="0">
                <a:effectLst/>
              </a:rPr>
              <a:t>Located 1,500 light-years from Earth, the Orion nebula is the brightest spot in the sword of the constellation Orion. Both NASA's Spitzer and Hubble space telescopes contributed to this vibrant image. </a:t>
            </a:r>
          </a:p>
          <a:p>
            <a:endParaRPr lang="en-US" sz="900" b="1" dirty="0"/>
          </a:p>
          <a:p>
            <a:r>
              <a:rPr lang="en-US" b="1" dirty="0">
                <a:effectLst/>
              </a:rPr>
              <a:t>Four massive stars, collectively called the Trapezium, appear as a yellow smudge near the image center. Visible and ultraviolet data from Hubble appear as swirls of green that indicate the presence of gas heated by intense ultraviolet radiation from the Trapezium's stars. Less-embedded stars appear as specks of green, and foreground stars as blue spots. </a:t>
            </a:r>
          </a:p>
          <a:p>
            <a:endParaRPr lang="en-US" sz="900" b="1" dirty="0"/>
          </a:p>
          <a:p>
            <a:r>
              <a:rPr lang="en-US" b="1" dirty="0">
                <a:effectLst/>
              </a:rPr>
              <a:t>Meanwhile, Spitzer's infrared view exposes carbon-rich molecules called polycyclic aromatic hydrocarbons, shown here as wisps of red and orange. Orange-yellow dots are infant stars deeply embedded in cocoons of dust and gas. </a:t>
            </a:r>
            <a:endParaRPr lang="en-US" b="1" dirty="0"/>
          </a:p>
        </p:txBody>
      </p:sp>
      <p:sp>
        <p:nvSpPr>
          <p:cNvPr id="5" name="Rectangle 4">
            <a:extLst>
              <a:ext uri="{FF2B5EF4-FFF2-40B4-BE49-F238E27FC236}">
                <a16:creationId xmlns:a16="http://schemas.microsoft.com/office/drawing/2014/main" id="{CCC21BC9-82BB-4D68-99B1-9395210F7752}"/>
              </a:ext>
            </a:extLst>
          </p:cNvPr>
          <p:cNvSpPr/>
          <p:nvPr/>
        </p:nvSpPr>
        <p:spPr>
          <a:xfrm>
            <a:off x="7089058" y="6211669"/>
            <a:ext cx="4913953" cy="646331"/>
          </a:xfrm>
          <a:prstGeom prst="rect">
            <a:avLst/>
          </a:prstGeom>
        </p:spPr>
        <p:txBody>
          <a:bodyPr wrap="square">
            <a:spAutoFit/>
          </a:bodyPr>
          <a:lstStyle/>
          <a:p>
            <a:r>
              <a:rPr lang="en-US" u="none" strike="noStrike" dirty="0">
                <a:solidFill>
                  <a:srgbClr val="0E7EE0"/>
                </a:solidFill>
                <a:effectLst/>
                <a:hlinkClick r:id="rId5"/>
              </a:rPr>
              <a:t>https://www.nasa.gov/mission_pages/spitzer/news/spitzer-20061107.html</a:t>
            </a:r>
            <a:endParaRPr lang="en-US" dirty="0"/>
          </a:p>
        </p:txBody>
      </p:sp>
    </p:spTree>
    <p:extLst>
      <p:ext uri="{BB962C8B-B14F-4D97-AF65-F5344CB8AC3E}">
        <p14:creationId xmlns:p14="http://schemas.microsoft.com/office/powerpoint/2010/main" val="434543025"/>
      </p:ext>
    </p:extLst>
  </p:cSld>
  <p:clrMapOvr>
    <a:masterClrMapping/>
  </p:clrMapOvr>
  <mc:AlternateContent xmlns:mc="http://schemas.openxmlformats.org/markup-compatibility/2006" xmlns:p14="http://schemas.microsoft.com/office/powerpoint/2010/main">
    <mc:Choice Requires="p14">
      <p:transition spd="slow" p14:dur="5000" advClick="0" advTm="30000">
        <p:sndAc>
          <p:stSnd>
            <p:snd r:embed="rId2" name="camera.wav"/>
          </p:stSnd>
        </p:sndAc>
      </p:transition>
    </mc:Choice>
    <mc:Fallback xmlns="">
      <p:transition spd="slow" advClick="0" advTm="3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80">
                                          <p:stCondLst>
                                            <p:cond delay="0"/>
                                          </p:stCondLst>
                                        </p:cTn>
                                        <p:tgtEl>
                                          <p:spTgt spid="11266"/>
                                        </p:tgtEl>
                                      </p:cBhvr>
                                    </p:animEffect>
                                    <p:anim calcmode="lin" valueType="num">
                                      <p:cBhvr>
                                        <p:cTn id="8"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6"/>
                                        </p:tgtEl>
                                      </p:cBhvr>
                                      <p:to x="100000" y="60000"/>
                                    </p:animScale>
                                    <p:animScale>
                                      <p:cBhvr>
                                        <p:cTn id="14" dur="166" decel="50000">
                                          <p:stCondLst>
                                            <p:cond delay="676"/>
                                          </p:stCondLst>
                                        </p:cTn>
                                        <p:tgtEl>
                                          <p:spTgt spid="11266"/>
                                        </p:tgtEl>
                                      </p:cBhvr>
                                      <p:to x="100000" y="100000"/>
                                    </p:animScale>
                                    <p:animScale>
                                      <p:cBhvr>
                                        <p:cTn id="15" dur="26">
                                          <p:stCondLst>
                                            <p:cond delay="1312"/>
                                          </p:stCondLst>
                                        </p:cTn>
                                        <p:tgtEl>
                                          <p:spTgt spid="11266"/>
                                        </p:tgtEl>
                                      </p:cBhvr>
                                      <p:to x="100000" y="80000"/>
                                    </p:animScale>
                                    <p:animScale>
                                      <p:cBhvr>
                                        <p:cTn id="16" dur="166" decel="50000">
                                          <p:stCondLst>
                                            <p:cond delay="1338"/>
                                          </p:stCondLst>
                                        </p:cTn>
                                        <p:tgtEl>
                                          <p:spTgt spid="11266"/>
                                        </p:tgtEl>
                                      </p:cBhvr>
                                      <p:to x="100000" y="100000"/>
                                    </p:animScale>
                                    <p:animScale>
                                      <p:cBhvr>
                                        <p:cTn id="17" dur="26">
                                          <p:stCondLst>
                                            <p:cond delay="1642"/>
                                          </p:stCondLst>
                                        </p:cTn>
                                        <p:tgtEl>
                                          <p:spTgt spid="11266"/>
                                        </p:tgtEl>
                                      </p:cBhvr>
                                      <p:to x="100000" y="90000"/>
                                    </p:animScale>
                                    <p:animScale>
                                      <p:cBhvr>
                                        <p:cTn id="18" dur="166" decel="50000">
                                          <p:stCondLst>
                                            <p:cond delay="1668"/>
                                          </p:stCondLst>
                                        </p:cTn>
                                        <p:tgtEl>
                                          <p:spTgt spid="11266"/>
                                        </p:tgtEl>
                                      </p:cBhvr>
                                      <p:to x="100000" y="100000"/>
                                    </p:animScale>
                                    <p:animScale>
                                      <p:cBhvr>
                                        <p:cTn id="19" dur="26">
                                          <p:stCondLst>
                                            <p:cond delay="1808"/>
                                          </p:stCondLst>
                                        </p:cTn>
                                        <p:tgtEl>
                                          <p:spTgt spid="11266"/>
                                        </p:tgtEl>
                                      </p:cBhvr>
                                      <p:to x="100000" y="95000"/>
                                    </p:animScale>
                                    <p:animScale>
                                      <p:cBhvr>
                                        <p:cTn id="20" dur="166" decel="50000">
                                          <p:stCondLst>
                                            <p:cond delay="1834"/>
                                          </p:stCondLst>
                                        </p:cTn>
                                        <p:tgtEl>
                                          <p:spTgt spid="112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B8AF-E90A-4113-9705-BCE39E48302C}"/>
              </a:ext>
            </a:extLst>
          </p:cNvPr>
          <p:cNvSpPr>
            <a:spLocks noGrp="1"/>
          </p:cNvSpPr>
          <p:nvPr>
            <p:ph type="title"/>
          </p:nvPr>
        </p:nvSpPr>
        <p:spPr>
          <a:xfrm>
            <a:off x="3056603" y="0"/>
            <a:ext cx="6078794" cy="578772"/>
          </a:xfrm>
        </p:spPr>
        <p:txBody>
          <a:bodyPr>
            <a:normAutofit/>
          </a:bodyPr>
          <a:lstStyle/>
          <a:p>
            <a:r>
              <a:rPr lang="en-US" sz="2800" b="1" dirty="0">
                <a:effectLst/>
              </a:rPr>
              <a:t>A Space Spider Watches Over Young Stars</a:t>
            </a:r>
            <a:endParaRPr lang="en-US" sz="2800" dirty="0"/>
          </a:p>
        </p:txBody>
      </p:sp>
      <p:pic>
        <p:nvPicPr>
          <p:cNvPr id="12290" name="Picture 2" descr="Spitzer image">
            <a:hlinkClick r:id="rId3"/>
            <a:extLst>
              <a:ext uri="{FF2B5EF4-FFF2-40B4-BE49-F238E27FC236}">
                <a16:creationId xmlns:a16="http://schemas.microsoft.com/office/drawing/2014/main" id="{EBCA9F33-6CDD-4036-BA33-C17E921C5FB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749402"/>
            <a:ext cx="9335729" cy="5276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87C7EC-7027-4B8C-ABE1-43001B72307F}"/>
              </a:ext>
            </a:extLst>
          </p:cNvPr>
          <p:cNvSpPr/>
          <p:nvPr/>
        </p:nvSpPr>
        <p:spPr>
          <a:xfrm>
            <a:off x="9577438" y="664497"/>
            <a:ext cx="2536723" cy="5078313"/>
          </a:xfrm>
          <a:prstGeom prst="rect">
            <a:avLst/>
          </a:prstGeom>
        </p:spPr>
        <p:txBody>
          <a:bodyPr wrap="square">
            <a:spAutoFit/>
          </a:bodyPr>
          <a:lstStyle/>
          <a:p>
            <a:r>
              <a:rPr lang="en-US" b="1" dirty="0">
                <a:effectLst/>
              </a:rPr>
              <a:t>Located about 10,000 light-years from Earth in the constellation Auriga, the Spider nebula resides in the outer part of the Milky Way. </a:t>
            </a:r>
          </a:p>
          <a:p>
            <a:endParaRPr lang="en-US" sz="900" b="1" dirty="0"/>
          </a:p>
          <a:p>
            <a:r>
              <a:rPr lang="en-US" b="1" dirty="0">
                <a:effectLst/>
              </a:rPr>
              <a:t>Combining data from Spitzer and the Two Micron All Sky Survey (2MASS), the image shows green clouds of dust illuminated by star formation in the region. </a:t>
            </a:r>
          </a:p>
          <a:p>
            <a:endParaRPr lang="en-US" sz="900" b="1" dirty="0"/>
          </a:p>
          <a:p>
            <a:r>
              <a:rPr lang="en-US" b="1" dirty="0">
                <a:effectLst/>
              </a:rPr>
              <a:t>Right of center, against the black background of space, lies a bright group of stars called Stock 8.</a:t>
            </a:r>
            <a:endParaRPr lang="en-US" b="1" dirty="0"/>
          </a:p>
        </p:txBody>
      </p:sp>
      <p:sp>
        <p:nvSpPr>
          <p:cNvPr id="5" name="Rectangle 4">
            <a:extLst>
              <a:ext uri="{FF2B5EF4-FFF2-40B4-BE49-F238E27FC236}">
                <a16:creationId xmlns:a16="http://schemas.microsoft.com/office/drawing/2014/main" id="{F1F712DB-CB22-4FD0-83D9-B369880A8D74}"/>
              </a:ext>
            </a:extLst>
          </p:cNvPr>
          <p:cNvSpPr/>
          <p:nvPr/>
        </p:nvSpPr>
        <p:spPr>
          <a:xfrm>
            <a:off x="107336" y="6054954"/>
            <a:ext cx="9228393" cy="666833"/>
          </a:xfrm>
          <a:prstGeom prst="rect">
            <a:avLst/>
          </a:prstGeom>
        </p:spPr>
        <p:txBody>
          <a:bodyPr wrap="square">
            <a:spAutoFit/>
          </a:bodyPr>
          <a:lstStyle/>
          <a:p>
            <a:r>
              <a:rPr lang="en-US" b="1" dirty="0">
                <a:effectLst/>
              </a:rPr>
              <a:t>The radiation from this cluster carves out a bowl in the nearby dust clouds. Running in a tributary to the left of Stock 8 are more young stars that appear as red point sources.</a:t>
            </a:r>
            <a:endParaRPr lang="en-US" dirty="0"/>
          </a:p>
        </p:txBody>
      </p:sp>
      <p:sp>
        <p:nvSpPr>
          <p:cNvPr id="6" name="Rectangle 5">
            <a:extLst>
              <a:ext uri="{FF2B5EF4-FFF2-40B4-BE49-F238E27FC236}">
                <a16:creationId xmlns:a16="http://schemas.microsoft.com/office/drawing/2014/main" id="{00403CA4-EEE8-4604-8AA0-B0860632ECFD}"/>
              </a:ext>
            </a:extLst>
          </p:cNvPr>
          <p:cNvSpPr/>
          <p:nvPr/>
        </p:nvSpPr>
        <p:spPr>
          <a:xfrm>
            <a:off x="9577439" y="5798457"/>
            <a:ext cx="2507226" cy="923330"/>
          </a:xfrm>
          <a:prstGeom prst="rect">
            <a:avLst/>
          </a:prstGeom>
        </p:spPr>
        <p:txBody>
          <a:bodyPr wrap="square">
            <a:spAutoFit/>
          </a:bodyPr>
          <a:lstStyle/>
          <a:p>
            <a:r>
              <a:rPr lang="en-US" u="none" strike="noStrike" dirty="0">
                <a:solidFill>
                  <a:srgbClr val="0E7EE0"/>
                </a:solidFill>
                <a:effectLst/>
                <a:hlinkClick r:id="rId5"/>
              </a:rPr>
              <a:t>https://www.jpl.nasa.gov/news/news.php?feature=6422</a:t>
            </a:r>
            <a:endParaRPr lang="en-US" dirty="0"/>
          </a:p>
        </p:txBody>
      </p:sp>
    </p:spTree>
    <p:extLst>
      <p:ext uri="{BB962C8B-B14F-4D97-AF65-F5344CB8AC3E}">
        <p14:creationId xmlns:p14="http://schemas.microsoft.com/office/powerpoint/2010/main" val="3333571110"/>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C1CC-F818-4559-AA0F-FDA17E4CEE8D}"/>
              </a:ext>
            </a:extLst>
          </p:cNvPr>
          <p:cNvSpPr>
            <a:spLocks noGrp="1"/>
          </p:cNvSpPr>
          <p:nvPr>
            <p:ph type="title"/>
          </p:nvPr>
        </p:nvSpPr>
        <p:spPr>
          <a:xfrm>
            <a:off x="7280787" y="251541"/>
            <a:ext cx="3633019" cy="928330"/>
          </a:xfrm>
        </p:spPr>
        <p:txBody>
          <a:bodyPr>
            <a:normAutofit/>
          </a:bodyPr>
          <a:lstStyle/>
          <a:p>
            <a:r>
              <a:rPr lang="en-US" sz="2800" b="1" dirty="0">
                <a:effectLst/>
              </a:rPr>
              <a:t>North America Nebula in Different Lights</a:t>
            </a:r>
            <a:endParaRPr lang="en-US" sz="2800" dirty="0"/>
          </a:p>
        </p:txBody>
      </p:sp>
      <p:pic>
        <p:nvPicPr>
          <p:cNvPr id="13314" name="Picture 2" descr="Spitzer image">
            <a:hlinkClick r:id="rId3"/>
            <a:extLst>
              <a:ext uri="{FF2B5EF4-FFF2-40B4-BE49-F238E27FC236}">
                <a16:creationId xmlns:a16="http://schemas.microsoft.com/office/drawing/2014/main" id="{4450CB1A-69FC-4D5E-9CD1-0B7FCCC4371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63F600C-1CF0-4850-A88E-C19679FD383A}"/>
              </a:ext>
            </a:extLst>
          </p:cNvPr>
          <p:cNvSpPr/>
          <p:nvPr/>
        </p:nvSpPr>
        <p:spPr>
          <a:xfrm>
            <a:off x="7280787" y="1316193"/>
            <a:ext cx="4547419" cy="3693319"/>
          </a:xfrm>
          <a:prstGeom prst="rect">
            <a:avLst/>
          </a:prstGeom>
        </p:spPr>
        <p:txBody>
          <a:bodyPr wrap="square">
            <a:spAutoFit/>
          </a:bodyPr>
          <a:lstStyle/>
          <a:p>
            <a:r>
              <a:rPr lang="en-US" b="1" dirty="0">
                <a:effectLst/>
              </a:rPr>
              <a:t>This view of the North America nebula combines visible light collected by the Digitized Sky Survey with infrared light from NASA's Spitzer Space Telescope. </a:t>
            </a:r>
          </a:p>
          <a:p>
            <a:endParaRPr lang="en-US" b="1" dirty="0"/>
          </a:p>
          <a:p>
            <a:r>
              <a:rPr lang="en-US" b="1" dirty="0">
                <a:effectLst/>
              </a:rPr>
              <a:t>Blue hues represent visible light, while infrared is displayed as red and green. Clusters of young stars (about 1 million years old) can be found throughout the image.</a:t>
            </a:r>
          </a:p>
          <a:p>
            <a:endParaRPr lang="en-US" b="1" dirty="0"/>
          </a:p>
          <a:p>
            <a:r>
              <a:rPr lang="en-US" b="1" dirty="0">
                <a:effectLst/>
              </a:rPr>
              <a:t>Slightly older but still very young stars (about 3 to 5 million years) are also liberally scattered across the complex.</a:t>
            </a:r>
            <a:endParaRPr lang="en-US" b="1" dirty="0"/>
          </a:p>
        </p:txBody>
      </p:sp>
      <p:sp>
        <p:nvSpPr>
          <p:cNvPr id="5" name="Rectangle 4">
            <a:extLst>
              <a:ext uri="{FF2B5EF4-FFF2-40B4-BE49-F238E27FC236}">
                <a16:creationId xmlns:a16="http://schemas.microsoft.com/office/drawing/2014/main" id="{137C9A25-7289-4127-8ED2-98B72497B692}"/>
              </a:ext>
            </a:extLst>
          </p:cNvPr>
          <p:cNvSpPr/>
          <p:nvPr/>
        </p:nvSpPr>
        <p:spPr>
          <a:xfrm>
            <a:off x="7280787" y="5834287"/>
            <a:ext cx="4385187" cy="646331"/>
          </a:xfrm>
          <a:prstGeom prst="rect">
            <a:avLst/>
          </a:prstGeom>
        </p:spPr>
        <p:txBody>
          <a:bodyPr wrap="square">
            <a:spAutoFit/>
          </a:bodyPr>
          <a:lstStyle/>
          <a:p>
            <a:r>
              <a:rPr lang="en-US" u="none" strike="noStrike" dirty="0">
                <a:solidFill>
                  <a:srgbClr val="0E7EE0"/>
                </a:solidFill>
                <a:effectLst/>
                <a:hlinkClick r:id="rId5"/>
              </a:rPr>
              <a:t>https://www.jpl.nasa.gov/spaceimages/details.php?id=PIA13845</a:t>
            </a:r>
            <a:endParaRPr lang="en-US" dirty="0"/>
          </a:p>
        </p:txBody>
      </p:sp>
    </p:spTree>
    <p:extLst>
      <p:ext uri="{BB962C8B-B14F-4D97-AF65-F5344CB8AC3E}">
        <p14:creationId xmlns:p14="http://schemas.microsoft.com/office/powerpoint/2010/main" val="1932258916"/>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3953-DED8-46BC-A4DD-81EE3501CE01}"/>
              </a:ext>
            </a:extLst>
          </p:cNvPr>
          <p:cNvSpPr>
            <a:spLocks noGrp="1"/>
          </p:cNvSpPr>
          <p:nvPr>
            <p:ph type="title"/>
          </p:nvPr>
        </p:nvSpPr>
        <p:spPr>
          <a:xfrm>
            <a:off x="8062452" y="0"/>
            <a:ext cx="4129548" cy="923330"/>
          </a:xfrm>
        </p:spPr>
        <p:txBody>
          <a:bodyPr>
            <a:normAutofit/>
          </a:bodyPr>
          <a:lstStyle/>
          <a:p>
            <a:r>
              <a:rPr lang="en-US" sz="2800" b="1" dirty="0">
                <a:effectLst/>
              </a:rPr>
              <a:t>Spitzer Captures Our Galaxy's Bustling Center</a:t>
            </a:r>
            <a:endParaRPr lang="en-US" sz="2800" dirty="0"/>
          </a:p>
        </p:txBody>
      </p:sp>
      <p:pic>
        <p:nvPicPr>
          <p:cNvPr id="14338" name="Picture 2" descr="Spitzer image">
            <a:hlinkClick r:id="rId3"/>
            <a:extLst>
              <a:ext uri="{FF2B5EF4-FFF2-40B4-BE49-F238E27FC236}">
                <a16:creationId xmlns:a16="http://schemas.microsoft.com/office/drawing/2014/main" id="{3BE667DF-6C2C-4EFF-9928-A2F7ED4DEDA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
            <a:ext cx="7873786" cy="5683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2BCEC8-664F-49EA-A101-887A7DCBBCEC}"/>
              </a:ext>
            </a:extLst>
          </p:cNvPr>
          <p:cNvSpPr/>
          <p:nvPr/>
        </p:nvSpPr>
        <p:spPr>
          <a:xfrm>
            <a:off x="8003458" y="892387"/>
            <a:ext cx="4011561" cy="5909310"/>
          </a:xfrm>
          <a:prstGeom prst="rect">
            <a:avLst/>
          </a:prstGeom>
        </p:spPr>
        <p:txBody>
          <a:bodyPr wrap="square">
            <a:spAutoFit/>
          </a:bodyPr>
          <a:lstStyle/>
          <a:p>
            <a:r>
              <a:rPr lang="en-US" b="1" dirty="0">
                <a:effectLst/>
              </a:rPr>
              <a:t>This infrared mosaic offers a stunning view of the Milky Way galaxy's busy center. The pictured region, located in the Sagittarius constellation, is 900 light-years across and shows hundreds of thousands of mostly old stars amid clouds of glowing dust lit up by younger, more massive stars. </a:t>
            </a:r>
          </a:p>
          <a:p>
            <a:endParaRPr lang="en-US" sz="900" b="1" dirty="0"/>
          </a:p>
          <a:p>
            <a:r>
              <a:rPr lang="en-US" b="1" dirty="0">
                <a:effectLst/>
              </a:rPr>
              <a:t>Our Sun is located 26,000 light-years away in a more peaceful, spacious neighborhood, out in the galactic suburbs. The bright core in the middle of the image is a dense cluster of stars at the center of the Milky Way, within which lurks a black hole about 4 million times more massive than our Sun. </a:t>
            </a:r>
          </a:p>
          <a:p>
            <a:endParaRPr lang="en-US" sz="900" b="1" dirty="0">
              <a:effectLst/>
            </a:endParaRPr>
          </a:p>
          <a:p>
            <a:r>
              <a:rPr lang="en-US" b="1" dirty="0">
                <a:effectLst/>
              </a:rPr>
              <a:t>Viewing the center of the Milky Way from Earth can be difficult because the plane of the galaxy's spiral disk is filled with cold dust. </a:t>
            </a:r>
          </a:p>
        </p:txBody>
      </p:sp>
      <p:sp>
        <p:nvSpPr>
          <p:cNvPr id="5" name="Rectangle 4">
            <a:extLst>
              <a:ext uri="{FF2B5EF4-FFF2-40B4-BE49-F238E27FC236}">
                <a16:creationId xmlns:a16="http://schemas.microsoft.com/office/drawing/2014/main" id="{2EEF2BA2-4D90-421B-B6D2-370DAA234812}"/>
              </a:ext>
            </a:extLst>
          </p:cNvPr>
          <p:cNvSpPr/>
          <p:nvPr/>
        </p:nvSpPr>
        <p:spPr>
          <a:xfrm>
            <a:off x="64836" y="5801934"/>
            <a:ext cx="7873786" cy="923330"/>
          </a:xfrm>
          <a:prstGeom prst="rect">
            <a:avLst/>
          </a:prstGeom>
        </p:spPr>
        <p:txBody>
          <a:bodyPr wrap="square">
            <a:spAutoFit/>
          </a:bodyPr>
          <a:lstStyle/>
          <a:p>
            <a:r>
              <a:rPr lang="en-US" b="1" dirty="0">
                <a:effectLst/>
              </a:rPr>
              <a:t>Visible light coming from the galaxy's center is virtually impossible to observe because dust dims it by a factor of 1 trillion. But infrared light can shine through this dust. </a:t>
            </a:r>
            <a:r>
              <a:rPr lang="en-US" dirty="0">
                <a:hlinkClick r:id="rId5"/>
              </a:rPr>
              <a:t>https://www.jpl.nasa.gov/news/news.php?feature=1008</a:t>
            </a:r>
            <a:endParaRPr lang="en-US" dirty="0"/>
          </a:p>
        </p:txBody>
      </p:sp>
    </p:spTree>
    <p:extLst>
      <p:ext uri="{BB962C8B-B14F-4D97-AF65-F5344CB8AC3E}">
        <p14:creationId xmlns:p14="http://schemas.microsoft.com/office/powerpoint/2010/main" val="2490619185"/>
      </p:ext>
    </p:extLst>
  </p:cSld>
  <p:clrMapOvr>
    <a:masterClrMapping/>
  </p:clrMapOvr>
  <mc:AlternateContent xmlns:mc="http://schemas.openxmlformats.org/markup-compatibility/2006" xmlns:p14="http://schemas.microsoft.com/office/powerpoint/2010/main">
    <mc:Choice Requires="p14">
      <p:transition spd="slow" p14:dur="5000" advClick="0" advTm="30000">
        <p:sndAc>
          <p:stSnd>
            <p:snd r:embed="rId2" name="camera.wav"/>
          </p:stSnd>
        </p:sndAc>
      </p:transition>
    </mc:Choice>
    <mc:Fallback xmlns="">
      <p:transition spd="slow" advClick="0" advTm="3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B43C-01EE-4929-A530-252D9ED00902}"/>
              </a:ext>
            </a:extLst>
          </p:cNvPr>
          <p:cNvSpPr>
            <a:spLocks noGrp="1"/>
          </p:cNvSpPr>
          <p:nvPr>
            <p:ph type="title"/>
          </p:nvPr>
        </p:nvSpPr>
        <p:spPr>
          <a:xfrm>
            <a:off x="7473745" y="129152"/>
            <a:ext cx="4132006" cy="829494"/>
          </a:xfrm>
        </p:spPr>
        <p:txBody>
          <a:bodyPr>
            <a:normAutofit/>
          </a:bodyPr>
          <a:lstStyle/>
          <a:p>
            <a:r>
              <a:rPr lang="en-US" sz="2800" b="1" dirty="0">
                <a:effectLst/>
              </a:rPr>
              <a:t>The Eternal Life of Stardust</a:t>
            </a:r>
            <a:endParaRPr lang="en-US" sz="2800" dirty="0"/>
          </a:p>
        </p:txBody>
      </p:sp>
      <p:pic>
        <p:nvPicPr>
          <p:cNvPr id="15362" name="Picture 2" descr="Spitzer image">
            <a:hlinkClick r:id="rId3"/>
            <a:extLst>
              <a:ext uri="{FF2B5EF4-FFF2-40B4-BE49-F238E27FC236}">
                <a16:creationId xmlns:a16="http://schemas.microsoft.com/office/drawing/2014/main" id="{CAD45FE6-4D03-48F5-A3EA-06325895074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F3BE9CE-3A5E-49C1-A4EC-132C5203150B}"/>
              </a:ext>
            </a:extLst>
          </p:cNvPr>
          <p:cNvSpPr/>
          <p:nvPr/>
        </p:nvSpPr>
        <p:spPr>
          <a:xfrm>
            <a:off x="7059561" y="851565"/>
            <a:ext cx="4960374" cy="5355312"/>
          </a:xfrm>
          <a:prstGeom prst="rect">
            <a:avLst/>
          </a:prstGeom>
        </p:spPr>
        <p:txBody>
          <a:bodyPr wrap="square">
            <a:spAutoFit/>
          </a:bodyPr>
          <a:lstStyle/>
          <a:p>
            <a:r>
              <a:rPr lang="en-US" b="1" dirty="0">
                <a:effectLst/>
              </a:rPr>
              <a:t>The Large </a:t>
            </a:r>
            <a:r>
              <a:rPr lang="en-US" b="1" dirty="0" err="1">
                <a:effectLst/>
              </a:rPr>
              <a:t>Magellanic</a:t>
            </a:r>
            <a:r>
              <a:rPr lang="en-US" b="1" dirty="0">
                <a:effectLst/>
              </a:rPr>
              <a:t> Cloud, a dwarf galaxy located about 160,000 light-years from Earth, looks like a choppy sea of dust in this infrared portrait. </a:t>
            </a:r>
          </a:p>
          <a:p>
            <a:endParaRPr lang="en-US" sz="900" b="1" dirty="0"/>
          </a:p>
          <a:p>
            <a:r>
              <a:rPr lang="en-US" b="1" dirty="0">
                <a:effectLst/>
              </a:rPr>
              <a:t>The blue color, seen most prominently in the central bar, represents starlight from older stars. The chaotic, bright regions outside this bar are filled with hot, massive stars buried in thick blankets of dust. </a:t>
            </a:r>
          </a:p>
          <a:p>
            <a:endParaRPr lang="en-US" sz="900" b="1" dirty="0"/>
          </a:p>
          <a:p>
            <a:r>
              <a:rPr lang="en-US" b="1" dirty="0">
                <a:effectLst/>
              </a:rPr>
              <a:t>The red color around these bright regions is from dust heated by stars, while the red dots scattered throughout the picture are either dusty, old stars; young stars newly forming; or more distant galaxies. </a:t>
            </a:r>
          </a:p>
          <a:p>
            <a:endParaRPr lang="en-US" sz="900" b="1" dirty="0"/>
          </a:p>
          <a:p>
            <a:r>
              <a:rPr lang="en-US" b="1" dirty="0">
                <a:effectLst/>
              </a:rPr>
              <a:t>The greenish clouds contain cooler interstellar gas and molecule-size dust grains illuminated by ambient starlight.</a:t>
            </a:r>
            <a:endParaRPr lang="en-US" b="1" dirty="0"/>
          </a:p>
        </p:txBody>
      </p:sp>
      <p:sp>
        <p:nvSpPr>
          <p:cNvPr id="5" name="Rectangle 4">
            <a:extLst>
              <a:ext uri="{FF2B5EF4-FFF2-40B4-BE49-F238E27FC236}">
                <a16:creationId xmlns:a16="http://schemas.microsoft.com/office/drawing/2014/main" id="{F3328119-7111-4FEF-8BC4-6E61AC1E9173}"/>
              </a:ext>
            </a:extLst>
          </p:cNvPr>
          <p:cNvSpPr/>
          <p:nvPr/>
        </p:nvSpPr>
        <p:spPr>
          <a:xfrm>
            <a:off x="7059562" y="6129292"/>
            <a:ext cx="4960374" cy="646331"/>
          </a:xfrm>
          <a:prstGeom prst="rect">
            <a:avLst/>
          </a:prstGeom>
        </p:spPr>
        <p:txBody>
          <a:bodyPr wrap="square">
            <a:spAutoFit/>
          </a:bodyPr>
          <a:lstStyle/>
          <a:p>
            <a:r>
              <a:rPr lang="en-US" u="none" strike="noStrike" dirty="0">
                <a:solidFill>
                  <a:srgbClr val="0E7EE0"/>
                </a:solidFill>
                <a:effectLst/>
                <a:hlinkClick r:id="rId5"/>
              </a:rPr>
              <a:t>https://www.jpl.nasa.gov/news/news.php?feature=1161</a:t>
            </a:r>
            <a:endParaRPr lang="en-US" dirty="0"/>
          </a:p>
        </p:txBody>
      </p:sp>
    </p:spTree>
    <p:extLst>
      <p:ext uri="{BB962C8B-B14F-4D97-AF65-F5344CB8AC3E}">
        <p14:creationId xmlns:p14="http://schemas.microsoft.com/office/powerpoint/2010/main" val="3864594071"/>
      </p:ext>
    </p:extLst>
  </p:cSld>
  <p:clrMapOvr>
    <a:masterClrMapping/>
  </p:clrMapOvr>
  <mc:AlternateContent xmlns:mc="http://schemas.openxmlformats.org/markup-compatibility/2006" xmlns:p14="http://schemas.microsoft.com/office/powerpoint/2010/main">
    <mc:Choice Requires="p14">
      <p:transition spd="slow" p14:dur="5000" advClick="0" advTm="30000">
        <p:sndAc>
          <p:stSnd>
            <p:snd r:embed="rId2" name="camera.wav"/>
          </p:stSnd>
        </p:sndAc>
      </p:transition>
    </mc:Choice>
    <mc:Fallback xmlns="">
      <p:transition spd="slow" advClick="0" advTm="3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362"/>
                                        </p:tgtEl>
                                      </p:cBhvr>
                                    </p:animEffect>
                                    <p:animScale>
                                      <p:cBhvr>
                                        <p:cTn id="7" dur="250" autoRev="1" fill="hold"/>
                                        <p:tgtEl>
                                          <p:spTgt spid="1536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pitzer image">
            <a:hlinkClick r:id="rId3"/>
            <a:extLst>
              <a:ext uri="{FF2B5EF4-FFF2-40B4-BE49-F238E27FC236}">
                <a16:creationId xmlns:a16="http://schemas.microsoft.com/office/drawing/2014/main" id="{47DB408E-17C2-4D4C-AE46-26F62358CF0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3775"/>
            <a:ext cx="12192000" cy="5276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5864D1-960F-4B8F-AAC6-C6A623251F48}"/>
              </a:ext>
            </a:extLst>
          </p:cNvPr>
          <p:cNvSpPr/>
          <p:nvPr/>
        </p:nvSpPr>
        <p:spPr>
          <a:xfrm>
            <a:off x="-1" y="5290626"/>
            <a:ext cx="12191999" cy="1292662"/>
          </a:xfrm>
          <a:prstGeom prst="rect">
            <a:avLst/>
          </a:prstGeom>
        </p:spPr>
        <p:txBody>
          <a:bodyPr wrap="square">
            <a:spAutoFit/>
          </a:bodyPr>
          <a:lstStyle/>
          <a:p>
            <a:r>
              <a:rPr lang="en-US" sz="2400" b="1" dirty="0"/>
              <a:t>A Stellar Family Portrait - </a:t>
            </a:r>
            <a:r>
              <a:rPr lang="en-US" b="1" dirty="0">
                <a:effectLst/>
              </a:rPr>
              <a:t>In this large celestial mosaic from Spitzer, there are multiple clusters of stars born from the same dense clumps of gas and dust. Some of these clusters are older than others and more evolved, making this a generational stellar portrait. The grand green-and-orange delta filling most of the image is a faraway nebula. The bright white region at its tip is illuminated by massive stars, and dust that has been heated by the stars' radiation creates the surrounding red glow. </a:t>
            </a:r>
          </a:p>
        </p:txBody>
      </p:sp>
      <p:sp>
        <p:nvSpPr>
          <p:cNvPr id="7" name="Title 1">
            <a:extLst>
              <a:ext uri="{FF2B5EF4-FFF2-40B4-BE49-F238E27FC236}">
                <a16:creationId xmlns:a16="http://schemas.microsoft.com/office/drawing/2014/main" id="{A3AD718A-3769-4ECE-A304-BCEC40184F63}"/>
              </a:ext>
            </a:extLst>
          </p:cNvPr>
          <p:cNvSpPr txBox="1">
            <a:spLocks/>
          </p:cNvSpPr>
          <p:nvPr/>
        </p:nvSpPr>
        <p:spPr>
          <a:xfrm>
            <a:off x="4354461" y="13775"/>
            <a:ext cx="3483077" cy="667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6" name="Rectangle 5">
            <a:extLst>
              <a:ext uri="{FF2B5EF4-FFF2-40B4-BE49-F238E27FC236}">
                <a16:creationId xmlns:a16="http://schemas.microsoft.com/office/drawing/2014/main" id="{EDB455F8-6B5F-4960-BD99-1625CCC94E64}"/>
              </a:ext>
            </a:extLst>
          </p:cNvPr>
          <p:cNvSpPr/>
          <p:nvPr/>
        </p:nvSpPr>
        <p:spPr>
          <a:xfrm>
            <a:off x="0" y="6474893"/>
            <a:ext cx="5511381" cy="369332"/>
          </a:xfrm>
          <a:prstGeom prst="rect">
            <a:avLst/>
          </a:prstGeom>
        </p:spPr>
        <p:txBody>
          <a:bodyPr wrap="none">
            <a:spAutoFit/>
          </a:bodyPr>
          <a:lstStyle/>
          <a:p>
            <a:r>
              <a:rPr lang="en-US" u="none" strike="noStrike" dirty="0">
                <a:solidFill>
                  <a:srgbClr val="0E7EE0"/>
                </a:solidFill>
                <a:effectLst/>
                <a:hlinkClick r:id="rId5"/>
              </a:rPr>
              <a:t>https://www.jpl.nasa.gov/news/news.php?feature=7413</a:t>
            </a:r>
            <a:endParaRPr lang="en-US" dirty="0"/>
          </a:p>
        </p:txBody>
      </p:sp>
    </p:spTree>
    <p:extLst>
      <p:ext uri="{BB962C8B-B14F-4D97-AF65-F5344CB8AC3E}">
        <p14:creationId xmlns:p14="http://schemas.microsoft.com/office/powerpoint/2010/main" val="2664383735"/>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0D96-F854-4EF8-B2BF-EEC71273752A}"/>
              </a:ext>
            </a:extLst>
          </p:cNvPr>
          <p:cNvSpPr>
            <a:spLocks noGrp="1"/>
          </p:cNvSpPr>
          <p:nvPr>
            <p:ph type="title"/>
          </p:nvPr>
        </p:nvSpPr>
        <p:spPr>
          <a:xfrm>
            <a:off x="7567445" y="283644"/>
            <a:ext cx="4587683" cy="821357"/>
          </a:xfrm>
        </p:spPr>
        <p:txBody>
          <a:bodyPr>
            <a:normAutofit/>
          </a:bodyPr>
          <a:lstStyle/>
          <a:p>
            <a:pPr algn="ctr"/>
            <a:r>
              <a:rPr lang="en-US" sz="3200" b="1" dirty="0">
                <a:effectLst/>
              </a:rPr>
              <a:t>Giant Star Makes Waves</a:t>
            </a:r>
            <a:endParaRPr lang="en-US" sz="3200" dirty="0"/>
          </a:p>
        </p:txBody>
      </p:sp>
      <p:pic>
        <p:nvPicPr>
          <p:cNvPr id="1026" name="Picture 2" descr="Spitzer image">
            <a:hlinkClick r:id="rId3"/>
            <a:extLst>
              <a:ext uri="{FF2B5EF4-FFF2-40B4-BE49-F238E27FC236}">
                <a16:creationId xmlns:a16="http://schemas.microsoft.com/office/drawing/2014/main" id="{F4F02946-F00A-4BE1-9A7E-86FFF04A227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7567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CF48B2-A109-4D65-BA77-B7E85F51BC04}"/>
              </a:ext>
            </a:extLst>
          </p:cNvPr>
          <p:cNvSpPr/>
          <p:nvPr/>
        </p:nvSpPr>
        <p:spPr>
          <a:xfrm>
            <a:off x="7772313" y="1105001"/>
            <a:ext cx="4277032" cy="4801314"/>
          </a:xfrm>
          <a:prstGeom prst="rect">
            <a:avLst/>
          </a:prstGeom>
        </p:spPr>
        <p:txBody>
          <a:bodyPr wrap="square">
            <a:spAutoFit/>
          </a:bodyPr>
          <a:lstStyle/>
          <a:p>
            <a:r>
              <a:rPr lang="en-US" b="1" dirty="0">
                <a:effectLst/>
              </a:rPr>
              <a:t>This Spitzer image shows the giant star Zeta </a:t>
            </a:r>
            <a:r>
              <a:rPr lang="en-US" b="1" dirty="0" err="1">
                <a:effectLst/>
              </a:rPr>
              <a:t>Ophiuchi</a:t>
            </a:r>
            <a:r>
              <a:rPr lang="en-US" b="1" dirty="0">
                <a:effectLst/>
              </a:rPr>
              <a:t> and the bow shock, or shock wave, in front of it. </a:t>
            </a:r>
          </a:p>
          <a:p>
            <a:endParaRPr lang="en-US" b="1" dirty="0"/>
          </a:p>
          <a:p>
            <a:r>
              <a:rPr lang="en-US" b="1" dirty="0">
                <a:effectLst/>
              </a:rPr>
              <a:t>Visible only in infrared light, the bow shock is created by winds that flow from the star, making ripples in the surrounding dust. </a:t>
            </a:r>
          </a:p>
          <a:p>
            <a:endParaRPr lang="en-US" b="1" dirty="0"/>
          </a:p>
          <a:p>
            <a:r>
              <a:rPr lang="en-US" b="1" dirty="0">
                <a:effectLst/>
              </a:rPr>
              <a:t>Located roughly 370 light-years from Earth, Zeta </a:t>
            </a:r>
            <a:r>
              <a:rPr lang="en-US" b="1" dirty="0" err="1">
                <a:effectLst/>
              </a:rPr>
              <a:t>Ophiuchi</a:t>
            </a:r>
            <a:r>
              <a:rPr lang="en-US" b="1" dirty="0">
                <a:effectLst/>
              </a:rPr>
              <a:t> dwarfs our Sun: It is about six times hotter, eight times wider, 20 times more massive and about 80,000 times as bright. </a:t>
            </a:r>
          </a:p>
          <a:p>
            <a:endParaRPr lang="en-US" b="1" dirty="0"/>
          </a:p>
          <a:p>
            <a:r>
              <a:rPr lang="en-US" b="1" dirty="0">
                <a:effectLst/>
              </a:rPr>
              <a:t>Even at its great distance, it would be one of the brightest stars in the sky were it not largely obscured by dust clouds.</a:t>
            </a:r>
            <a:endParaRPr lang="en-US" b="1" dirty="0"/>
          </a:p>
        </p:txBody>
      </p:sp>
      <p:sp>
        <p:nvSpPr>
          <p:cNvPr id="6" name="Rectangle 5">
            <a:extLst>
              <a:ext uri="{FF2B5EF4-FFF2-40B4-BE49-F238E27FC236}">
                <a16:creationId xmlns:a16="http://schemas.microsoft.com/office/drawing/2014/main" id="{A10B8E06-14D7-4D53-A223-0AC61911A287}"/>
              </a:ext>
            </a:extLst>
          </p:cNvPr>
          <p:cNvSpPr/>
          <p:nvPr/>
        </p:nvSpPr>
        <p:spPr>
          <a:xfrm>
            <a:off x="7772313" y="5928025"/>
            <a:ext cx="4188629" cy="646331"/>
          </a:xfrm>
          <a:prstGeom prst="rect">
            <a:avLst/>
          </a:prstGeom>
        </p:spPr>
        <p:txBody>
          <a:bodyPr wrap="square">
            <a:spAutoFit/>
          </a:bodyPr>
          <a:lstStyle/>
          <a:p>
            <a:r>
              <a:rPr lang="en-US" u="none" strike="noStrike" dirty="0">
                <a:solidFill>
                  <a:srgbClr val="0E7EE0"/>
                </a:solidFill>
                <a:effectLst/>
                <a:hlinkClick r:id="rId5"/>
              </a:rPr>
              <a:t>https://www.jpl.nasa.gov/news/news.php?feature=3630</a:t>
            </a:r>
            <a:endParaRPr lang="en-US" dirty="0"/>
          </a:p>
        </p:txBody>
      </p:sp>
    </p:spTree>
    <p:extLst>
      <p:ext uri="{BB962C8B-B14F-4D97-AF65-F5344CB8AC3E}">
        <p14:creationId xmlns:p14="http://schemas.microsoft.com/office/powerpoint/2010/main" val="4187695031"/>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AF10-16EB-4782-AD38-BBBDC24DF762}"/>
              </a:ext>
            </a:extLst>
          </p:cNvPr>
          <p:cNvSpPr>
            <a:spLocks noGrp="1"/>
          </p:cNvSpPr>
          <p:nvPr>
            <p:ph type="title"/>
          </p:nvPr>
        </p:nvSpPr>
        <p:spPr>
          <a:xfrm>
            <a:off x="6899790" y="213852"/>
            <a:ext cx="5073445" cy="969579"/>
          </a:xfrm>
        </p:spPr>
        <p:txBody>
          <a:bodyPr>
            <a:normAutofit/>
          </a:bodyPr>
          <a:lstStyle/>
          <a:p>
            <a:pPr algn="ctr"/>
            <a:r>
              <a:rPr lang="en-US" sz="2800" b="1" dirty="0">
                <a:effectLst/>
              </a:rPr>
              <a:t>The Seven Sisters Pose for Spitzer</a:t>
            </a:r>
            <a:endParaRPr lang="en-US" sz="2800" dirty="0"/>
          </a:p>
        </p:txBody>
      </p:sp>
      <p:pic>
        <p:nvPicPr>
          <p:cNvPr id="2050" name="Picture 2" descr="Spitzer image">
            <a:hlinkClick r:id="rId3"/>
            <a:extLst>
              <a:ext uri="{FF2B5EF4-FFF2-40B4-BE49-F238E27FC236}">
                <a16:creationId xmlns:a16="http://schemas.microsoft.com/office/drawing/2014/main" id="{40E14EDC-125D-4736-938F-684F6AA8385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A0AAD0-420E-448B-A843-0E1002E29BF7}"/>
              </a:ext>
            </a:extLst>
          </p:cNvPr>
          <p:cNvSpPr/>
          <p:nvPr/>
        </p:nvSpPr>
        <p:spPr>
          <a:xfrm>
            <a:off x="7076776" y="1166842"/>
            <a:ext cx="5085733" cy="4524315"/>
          </a:xfrm>
          <a:prstGeom prst="rect">
            <a:avLst/>
          </a:prstGeom>
        </p:spPr>
        <p:txBody>
          <a:bodyPr wrap="square">
            <a:spAutoFit/>
          </a:bodyPr>
          <a:lstStyle/>
          <a:p>
            <a:r>
              <a:rPr lang="en-US" b="1" dirty="0">
                <a:effectLst/>
              </a:rPr>
              <a:t>The Pleiades star cluster, also known as the Seven Sisters, is a frequent target for night sky observers.</a:t>
            </a:r>
          </a:p>
          <a:p>
            <a:endParaRPr lang="en-US" b="1" dirty="0"/>
          </a:p>
          <a:p>
            <a:r>
              <a:rPr lang="en-US" b="1" dirty="0">
                <a:effectLst/>
              </a:rPr>
              <a:t>This image from Spitzer zooms in on a few members of the sisterhood. </a:t>
            </a:r>
          </a:p>
          <a:p>
            <a:endParaRPr lang="en-US" b="1" dirty="0"/>
          </a:p>
          <a:p>
            <a:r>
              <a:rPr lang="en-US" b="1" dirty="0">
                <a:effectLst/>
              </a:rPr>
              <a:t>Viewed in the infrared, the stars seem to float on a bed of feathers. </a:t>
            </a:r>
          </a:p>
          <a:p>
            <a:endParaRPr lang="en-US" b="1" dirty="0"/>
          </a:p>
          <a:p>
            <a:r>
              <a:rPr lang="en-US" b="1" dirty="0">
                <a:effectLst/>
              </a:rPr>
              <a:t>The filaments surrounding the stars are dust, and the three colors represent different wavelengths of infrared light. </a:t>
            </a:r>
          </a:p>
          <a:p>
            <a:endParaRPr lang="en-US" b="1" dirty="0"/>
          </a:p>
          <a:p>
            <a:r>
              <a:rPr lang="en-US" b="1" dirty="0">
                <a:effectLst/>
              </a:rPr>
              <a:t>The densest portion of the dust cloud appears in yellow and red, and the more diffuse outskirts appear in green hues. </a:t>
            </a:r>
            <a:endParaRPr lang="en-US" b="1" dirty="0"/>
          </a:p>
        </p:txBody>
      </p:sp>
      <p:sp>
        <p:nvSpPr>
          <p:cNvPr id="5" name="Rectangle 4">
            <a:extLst>
              <a:ext uri="{FF2B5EF4-FFF2-40B4-BE49-F238E27FC236}">
                <a16:creationId xmlns:a16="http://schemas.microsoft.com/office/drawing/2014/main" id="{F144D2C3-ED62-451E-BF9A-6AB487E87598}"/>
              </a:ext>
            </a:extLst>
          </p:cNvPr>
          <p:cNvSpPr/>
          <p:nvPr/>
        </p:nvSpPr>
        <p:spPr>
          <a:xfrm>
            <a:off x="7076776" y="5943288"/>
            <a:ext cx="4896459" cy="659073"/>
          </a:xfrm>
          <a:prstGeom prst="rect">
            <a:avLst/>
          </a:prstGeom>
        </p:spPr>
        <p:txBody>
          <a:bodyPr wrap="square">
            <a:spAutoFit/>
          </a:bodyPr>
          <a:lstStyle/>
          <a:p>
            <a:r>
              <a:rPr lang="en-US" u="none" strike="noStrike" dirty="0">
                <a:solidFill>
                  <a:srgbClr val="0E7EE0"/>
                </a:solidFill>
                <a:effectLst/>
                <a:hlinkClick r:id="rId5"/>
              </a:rPr>
              <a:t>https://www.jpl.nasa.gov/news/news.php?feature=1344</a:t>
            </a:r>
            <a:endParaRPr lang="en-US" dirty="0"/>
          </a:p>
        </p:txBody>
      </p:sp>
    </p:spTree>
    <p:extLst>
      <p:ext uri="{BB962C8B-B14F-4D97-AF65-F5344CB8AC3E}">
        <p14:creationId xmlns:p14="http://schemas.microsoft.com/office/powerpoint/2010/main" val="1525841538"/>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22A3-ADE1-4177-88D7-9EB6AA8734B3}"/>
              </a:ext>
            </a:extLst>
          </p:cNvPr>
          <p:cNvSpPr>
            <a:spLocks noGrp="1"/>
          </p:cNvSpPr>
          <p:nvPr>
            <p:ph type="title"/>
          </p:nvPr>
        </p:nvSpPr>
        <p:spPr>
          <a:xfrm>
            <a:off x="838200" y="1"/>
            <a:ext cx="10341077" cy="1027906"/>
          </a:xfrm>
        </p:spPr>
        <p:txBody>
          <a:bodyPr>
            <a:normAutofit/>
          </a:bodyPr>
          <a:lstStyle/>
          <a:p>
            <a:pPr algn="ctr"/>
            <a:r>
              <a:rPr lang="en-US" sz="2800" b="1" dirty="0">
                <a:effectLst/>
              </a:rPr>
              <a:t>Young Stars in Their Baby Blanket of Dust</a:t>
            </a:r>
            <a:endParaRPr lang="en-US" sz="2800" dirty="0"/>
          </a:p>
        </p:txBody>
      </p:sp>
      <p:pic>
        <p:nvPicPr>
          <p:cNvPr id="3074" name="Picture 2" descr="Spitzer image">
            <a:hlinkClick r:id="rId3"/>
            <a:extLst>
              <a:ext uri="{FF2B5EF4-FFF2-40B4-BE49-F238E27FC236}">
                <a16:creationId xmlns:a16="http://schemas.microsoft.com/office/drawing/2014/main" id="{05A67146-114B-4E2E-AFC0-2CF0B179977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8250" y="816157"/>
            <a:ext cx="9720223" cy="46930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97E6C7-DB33-43E5-B25D-6A27EBB4278C}"/>
              </a:ext>
            </a:extLst>
          </p:cNvPr>
          <p:cNvSpPr/>
          <p:nvPr/>
        </p:nvSpPr>
        <p:spPr>
          <a:xfrm>
            <a:off x="10094278" y="707889"/>
            <a:ext cx="1955154" cy="4801314"/>
          </a:xfrm>
          <a:prstGeom prst="rect">
            <a:avLst/>
          </a:prstGeom>
        </p:spPr>
        <p:txBody>
          <a:bodyPr wrap="square">
            <a:spAutoFit/>
          </a:bodyPr>
          <a:lstStyle/>
          <a:p>
            <a:r>
              <a:rPr lang="en-US" b="1" dirty="0">
                <a:effectLst/>
              </a:rPr>
              <a:t>Newborn stars peek out from beneath their blanket of dust in this image of the Rho </a:t>
            </a:r>
            <a:r>
              <a:rPr lang="en-US" b="1" dirty="0" err="1">
                <a:effectLst/>
              </a:rPr>
              <a:t>Ophiuchi</a:t>
            </a:r>
            <a:r>
              <a:rPr lang="en-US" b="1" dirty="0">
                <a:effectLst/>
              </a:rPr>
              <a:t> nebula. </a:t>
            </a:r>
          </a:p>
          <a:p>
            <a:endParaRPr lang="en-US" b="1" dirty="0"/>
          </a:p>
          <a:p>
            <a:r>
              <a:rPr lang="en-US" b="1" dirty="0">
                <a:effectLst/>
              </a:rPr>
              <a:t>Called "Rho </a:t>
            </a:r>
            <a:r>
              <a:rPr lang="en-US" b="1" dirty="0" err="1">
                <a:effectLst/>
              </a:rPr>
              <a:t>Oph</a:t>
            </a:r>
            <a:r>
              <a:rPr lang="en-US" b="1" dirty="0">
                <a:effectLst/>
              </a:rPr>
              <a:t>" by astronomers and located about 400 light-years from Earth, it's one of the closest star-forming regions to our own solar system. </a:t>
            </a:r>
          </a:p>
        </p:txBody>
      </p:sp>
      <p:sp>
        <p:nvSpPr>
          <p:cNvPr id="5" name="Rectangle 4">
            <a:extLst>
              <a:ext uri="{FF2B5EF4-FFF2-40B4-BE49-F238E27FC236}">
                <a16:creationId xmlns:a16="http://schemas.microsoft.com/office/drawing/2014/main" id="{8276EC17-8B79-4592-B906-FDEB2523B6F8}"/>
              </a:ext>
            </a:extLst>
          </p:cNvPr>
          <p:cNvSpPr/>
          <p:nvPr/>
        </p:nvSpPr>
        <p:spPr>
          <a:xfrm>
            <a:off x="142568" y="5509203"/>
            <a:ext cx="11206791" cy="1200329"/>
          </a:xfrm>
          <a:prstGeom prst="rect">
            <a:avLst/>
          </a:prstGeom>
        </p:spPr>
        <p:txBody>
          <a:bodyPr wrap="square">
            <a:spAutoFit/>
          </a:bodyPr>
          <a:lstStyle/>
          <a:p>
            <a:r>
              <a:rPr lang="en-US" b="1" dirty="0">
                <a:effectLst/>
              </a:rPr>
              <a:t>The youngest stars in this image are surrounded by dusty disks of material from which the stars - and their potential planetary systems - are forming. More evolved stars, which have shed their natal material, are blue. The extended white nebula right of center is a region of the cloud that glows in infrared light due to the heating of dust by bright young stars near the cloud's right edge. 	</a:t>
            </a:r>
            <a:r>
              <a:rPr lang="en-US" dirty="0">
                <a:hlinkClick r:id="rId5"/>
              </a:rPr>
              <a:t>https://www.jpl.nasa.gov/spaceimages/details.php?id=PIA10181</a:t>
            </a:r>
            <a:endParaRPr lang="en-US" b="1" dirty="0">
              <a:effectLst/>
            </a:endParaRPr>
          </a:p>
        </p:txBody>
      </p:sp>
    </p:spTree>
    <p:extLst>
      <p:ext uri="{BB962C8B-B14F-4D97-AF65-F5344CB8AC3E}">
        <p14:creationId xmlns:p14="http://schemas.microsoft.com/office/powerpoint/2010/main" val="2039311952"/>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5D5A-E36B-4C39-8036-073261110166}"/>
              </a:ext>
            </a:extLst>
          </p:cNvPr>
          <p:cNvSpPr>
            <a:spLocks noGrp="1"/>
          </p:cNvSpPr>
          <p:nvPr>
            <p:ph type="title"/>
          </p:nvPr>
        </p:nvSpPr>
        <p:spPr>
          <a:xfrm>
            <a:off x="7364294" y="259403"/>
            <a:ext cx="4584358" cy="825909"/>
          </a:xfrm>
        </p:spPr>
        <p:txBody>
          <a:bodyPr>
            <a:normAutofit/>
          </a:bodyPr>
          <a:lstStyle/>
          <a:p>
            <a:pPr algn="ctr"/>
            <a:r>
              <a:rPr lang="en-US" sz="2800" b="1" dirty="0">
                <a:effectLst/>
              </a:rPr>
              <a:t>The Infrared Helix</a:t>
            </a:r>
            <a:endParaRPr lang="en-US" sz="2800" dirty="0"/>
          </a:p>
        </p:txBody>
      </p:sp>
      <p:pic>
        <p:nvPicPr>
          <p:cNvPr id="4098" name="Picture 2" descr="Spitzer image">
            <a:hlinkClick r:id="rId3"/>
            <a:extLst>
              <a:ext uri="{FF2B5EF4-FFF2-40B4-BE49-F238E27FC236}">
                <a16:creationId xmlns:a16="http://schemas.microsoft.com/office/drawing/2014/main" id="{0834A675-3043-4DFC-9EC4-DE4FDAE58B2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0"/>
            <a:ext cx="736429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64D1A53-AAD5-4E29-B303-F7D411C9D1EE}"/>
              </a:ext>
            </a:extLst>
          </p:cNvPr>
          <p:cNvSpPr/>
          <p:nvPr/>
        </p:nvSpPr>
        <p:spPr>
          <a:xfrm>
            <a:off x="7595419" y="1085312"/>
            <a:ext cx="4353233" cy="4247317"/>
          </a:xfrm>
          <a:prstGeom prst="rect">
            <a:avLst/>
          </a:prstGeom>
        </p:spPr>
        <p:txBody>
          <a:bodyPr wrap="square">
            <a:spAutoFit/>
          </a:bodyPr>
          <a:lstStyle/>
          <a:p>
            <a:r>
              <a:rPr lang="en-US" b="1" dirty="0">
                <a:effectLst/>
              </a:rPr>
              <a:t>Located about 700 light-years from Earth, the eye-like Helix nebula is a planetary nebula, or the remains of a Sun-like star. </a:t>
            </a:r>
          </a:p>
          <a:p>
            <a:endParaRPr lang="en-US" b="1" dirty="0"/>
          </a:p>
          <a:p>
            <a:r>
              <a:rPr lang="en-US" b="1" dirty="0">
                <a:effectLst/>
              </a:rPr>
              <a:t>When these stars run out of their internal fuel supply, their outer layers puff up to create the nebula. </a:t>
            </a:r>
          </a:p>
          <a:p>
            <a:endParaRPr lang="en-US" b="1" dirty="0"/>
          </a:p>
          <a:p>
            <a:r>
              <a:rPr lang="en-US" b="1" dirty="0">
                <a:effectLst/>
              </a:rPr>
              <a:t>The nebula is heated by the hot core of the dead star, called a white dwarf, which is not visible in this image but is located in the middle of the "eye." </a:t>
            </a:r>
          </a:p>
          <a:p>
            <a:endParaRPr lang="en-US" b="1" dirty="0"/>
          </a:p>
          <a:p>
            <a:r>
              <a:rPr lang="en-US" b="1" dirty="0">
                <a:effectLst/>
              </a:rPr>
              <a:t>Our Sun will blossom into a planetary nebula when it dies in about 5 billion years.</a:t>
            </a:r>
            <a:endParaRPr lang="en-US" b="1" dirty="0"/>
          </a:p>
        </p:txBody>
      </p:sp>
      <p:sp>
        <p:nvSpPr>
          <p:cNvPr id="5" name="Rectangle 4">
            <a:extLst>
              <a:ext uri="{FF2B5EF4-FFF2-40B4-BE49-F238E27FC236}">
                <a16:creationId xmlns:a16="http://schemas.microsoft.com/office/drawing/2014/main" id="{88245B58-D0D6-4CD9-8F4B-E8F99A2B738C}"/>
              </a:ext>
            </a:extLst>
          </p:cNvPr>
          <p:cNvSpPr/>
          <p:nvPr/>
        </p:nvSpPr>
        <p:spPr>
          <a:xfrm>
            <a:off x="7595419" y="5675267"/>
            <a:ext cx="4584359" cy="923330"/>
          </a:xfrm>
          <a:prstGeom prst="rect">
            <a:avLst/>
          </a:prstGeom>
        </p:spPr>
        <p:txBody>
          <a:bodyPr wrap="square">
            <a:spAutoFit/>
          </a:bodyPr>
          <a:lstStyle/>
          <a:p>
            <a:r>
              <a:rPr lang="en-US" u="none" strike="noStrike" dirty="0">
                <a:solidFill>
                  <a:srgbClr val="0E7EE0"/>
                </a:solidFill>
                <a:effectLst/>
                <a:hlinkClick r:id="rId5"/>
              </a:rPr>
              <a:t>http://www.spitzer.caltech.edu/news/881-feature07-13-Spitzer-Celebrates-Fourth-Anniversary-with-Celestial-Fireworks</a:t>
            </a:r>
            <a:endParaRPr lang="en-US" dirty="0"/>
          </a:p>
        </p:txBody>
      </p:sp>
    </p:spTree>
    <p:extLst>
      <p:ext uri="{BB962C8B-B14F-4D97-AF65-F5344CB8AC3E}">
        <p14:creationId xmlns:p14="http://schemas.microsoft.com/office/powerpoint/2010/main" val="4133040340"/>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8410-ABD3-4788-AB13-E6BD4A28890B}"/>
              </a:ext>
            </a:extLst>
          </p:cNvPr>
          <p:cNvSpPr>
            <a:spLocks noGrp="1"/>
          </p:cNvSpPr>
          <p:nvPr>
            <p:ph type="title"/>
          </p:nvPr>
        </p:nvSpPr>
        <p:spPr>
          <a:xfrm>
            <a:off x="7768099" y="317087"/>
            <a:ext cx="3274142" cy="796420"/>
          </a:xfrm>
        </p:spPr>
        <p:txBody>
          <a:bodyPr>
            <a:normAutofit fontScale="90000"/>
          </a:bodyPr>
          <a:lstStyle/>
          <a:p>
            <a:pPr algn="ctr"/>
            <a:r>
              <a:rPr lang="en-US" sz="2800" b="1" dirty="0">
                <a:effectLst/>
              </a:rPr>
              <a:t>The Tortured Clouds of Eta Carinae</a:t>
            </a:r>
            <a:endParaRPr lang="en-US" sz="2800" dirty="0"/>
          </a:p>
        </p:txBody>
      </p:sp>
      <p:pic>
        <p:nvPicPr>
          <p:cNvPr id="5122" name="Picture 2" descr="Spitzer image">
            <a:hlinkClick r:id="rId3"/>
            <a:extLst>
              <a:ext uri="{FF2B5EF4-FFF2-40B4-BE49-F238E27FC236}">
                <a16:creationId xmlns:a16="http://schemas.microsoft.com/office/drawing/2014/main" id="{C52A7536-F340-4EE9-A847-D73FAE6C728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9E6109-257A-4E92-B8C0-83420A302904}"/>
              </a:ext>
            </a:extLst>
          </p:cNvPr>
          <p:cNvSpPr/>
          <p:nvPr/>
        </p:nvSpPr>
        <p:spPr>
          <a:xfrm>
            <a:off x="7138219" y="1243732"/>
            <a:ext cx="4821494" cy="3416320"/>
          </a:xfrm>
          <a:prstGeom prst="rect">
            <a:avLst/>
          </a:prstGeom>
        </p:spPr>
        <p:txBody>
          <a:bodyPr wrap="square">
            <a:spAutoFit/>
          </a:bodyPr>
          <a:lstStyle/>
          <a:p>
            <a:r>
              <a:rPr lang="en-US" b="1" dirty="0">
                <a:effectLst/>
              </a:rPr>
              <a:t>The bright star at the center of this image is Eta Carinae, one of the most massive stars in the Milky Way galaxy. </a:t>
            </a:r>
          </a:p>
          <a:p>
            <a:endParaRPr lang="en-US" b="1" dirty="0"/>
          </a:p>
          <a:p>
            <a:r>
              <a:rPr lang="en-US" b="1" dirty="0">
                <a:effectLst/>
              </a:rPr>
              <a:t>With around 100 times the mass of the Sun and at least 1 million times the brightness, Eta Carinae releases a tremendous outflow of energy that has eroded the surrounding nebula. </a:t>
            </a:r>
          </a:p>
          <a:p>
            <a:endParaRPr lang="en-US" b="1" dirty="0"/>
          </a:p>
          <a:p>
            <a:r>
              <a:rPr lang="en-US" b="1" dirty="0">
                <a:effectLst/>
              </a:rPr>
              <a:t>Spitzer's infrared vision lets us see the dust, shown in red, as well as clouds of hot, glowing gas, which appear green. </a:t>
            </a:r>
            <a:endParaRPr lang="en-US" b="1" dirty="0"/>
          </a:p>
        </p:txBody>
      </p:sp>
      <p:sp>
        <p:nvSpPr>
          <p:cNvPr id="5" name="Rectangle 4">
            <a:extLst>
              <a:ext uri="{FF2B5EF4-FFF2-40B4-BE49-F238E27FC236}">
                <a16:creationId xmlns:a16="http://schemas.microsoft.com/office/drawing/2014/main" id="{9BDC702D-7295-42C0-8FCF-FBDECA53F4D8}"/>
              </a:ext>
            </a:extLst>
          </p:cNvPr>
          <p:cNvSpPr/>
          <p:nvPr/>
        </p:nvSpPr>
        <p:spPr>
          <a:xfrm>
            <a:off x="7138217" y="5894582"/>
            <a:ext cx="4821495" cy="646331"/>
          </a:xfrm>
          <a:prstGeom prst="rect">
            <a:avLst/>
          </a:prstGeom>
        </p:spPr>
        <p:txBody>
          <a:bodyPr wrap="square">
            <a:spAutoFit/>
          </a:bodyPr>
          <a:lstStyle/>
          <a:p>
            <a:r>
              <a:rPr lang="en-US" u="none" strike="noStrike" dirty="0">
                <a:solidFill>
                  <a:srgbClr val="0E7EE0"/>
                </a:solidFill>
                <a:effectLst/>
                <a:hlinkClick r:id="rId5"/>
              </a:rPr>
              <a:t>https://www.jpl.nasa.gov/spaceimages/details.php?id=PIA17257</a:t>
            </a:r>
            <a:endParaRPr lang="en-US" dirty="0"/>
          </a:p>
        </p:txBody>
      </p:sp>
    </p:spTree>
    <p:extLst>
      <p:ext uri="{BB962C8B-B14F-4D97-AF65-F5344CB8AC3E}">
        <p14:creationId xmlns:p14="http://schemas.microsoft.com/office/powerpoint/2010/main" val="4281678981"/>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9C3A-3B03-4782-BCB6-A4868BFDEDBC}"/>
              </a:ext>
            </a:extLst>
          </p:cNvPr>
          <p:cNvSpPr>
            <a:spLocks noGrp="1"/>
          </p:cNvSpPr>
          <p:nvPr>
            <p:ph type="title"/>
          </p:nvPr>
        </p:nvSpPr>
        <p:spPr>
          <a:xfrm>
            <a:off x="3320845" y="0"/>
            <a:ext cx="5257800" cy="858991"/>
          </a:xfrm>
        </p:spPr>
        <p:txBody>
          <a:bodyPr>
            <a:normAutofit/>
          </a:bodyPr>
          <a:lstStyle/>
          <a:p>
            <a:pPr algn="ctr"/>
            <a:r>
              <a:rPr lang="en-US" sz="2800" b="1" dirty="0">
                <a:effectLst/>
              </a:rPr>
              <a:t>Spitzer Spies Spectacular Sombrero</a:t>
            </a:r>
            <a:endParaRPr lang="en-US" sz="2800" dirty="0"/>
          </a:p>
        </p:txBody>
      </p:sp>
      <p:pic>
        <p:nvPicPr>
          <p:cNvPr id="6146" name="Picture 2" descr="Spitzer image">
            <a:hlinkClick r:id="rId3"/>
            <a:extLst>
              <a:ext uri="{FF2B5EF4-FFF2-40B4-BE49-F238E27FC236}">
                <a16:creationId xmlns:a16="http://schemas.microsoft.com/office/drawing/2014/main" id="{B869B265-73AD-427D-A761-F465004726B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3290" y="775548"/>
            <a:ext cx="8780206" cy="49114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8028E9E-920E-40AF-AE73-022BD3F7B508}"/>
              </a:ext>
            </a:extLst>
          </p:cNvPr>
          <p:cNvSpPr/>
          <p:nvPr/>
        </p:nvSpPr>
        <p:spPr>
          <a:xfrm>
            <a:off x="9434051" y="692105"/>
            <a:ext cx="2467898" cy="5078313"/>
          </a:xfrm>
          <a:prstGeom prst="rect">
            <a:avLst/>
          </a:prstGeom>
        </p:spPr>
        <p:txBody>
          <a:bodyPr wrap="square">
            <a:spAutoFit/>
          </a:bodyPr>
          <a:lstStyle/>
          <a:p>
            <a:r>
              <a:rPr lang="en-US" b="1" dirty="0">
                <a:effectLst/>
              </a:rPr>
              <a:t>Located 28 million light-years from Earth, Messier 104 - also called the Sombrero galaxy or M104 - is notable for its nearly edge-on orientation as seen from our planet. </a:t>
            </a:r>
          </a:p>
          <a:p>
            <a:endParaRPr lang="en-US" b="1" dirty="0"/>
          </a:p>
          <a:p>
            <a:r>
              <a:rPr lang="en-US" b="1" dirty="0">
                <a:effectLst/>
              </a:rPr>
              <a:t>Spitzer observations were the first to reveal the smooth, bright ring of dust (seen in red) circling the galaxy. </a:t>
            </a:r>
          </a:p>
          <a:p>
            <a:endParaRPr lang="en-US" b="1" dirty="0"/>
          </a:p>
          <a:p>
            <a:r>
              <a:rPr lang="en-US" b="1" dirty="0">
                <a:effectLst/>
              </a:rPr>
              <a:t>Spitzer's full view also shows the disk is warped.</a:t>
            </a:r>
            <a:endParaRPr lang="en-US" b="1" dirty="0"/>
          </a:p>
        </p:txBody>
      </p:sp>
      <p:sp>
        <p:nvSpPr>
          <p:cNvPr id="5" name="Rectangle 4">
            <a:extLst>
              <a:ext uri="{FF2B5EF4-FFF2-40B4-BE49-F238E27FC236}">
                <a16:creationId xmlns:a16="http://schemas.microsoft.com/office/drawing/2014/main" id="{4F316D06-B97F-4302-BF6D-14E9A0013A99}"/>
              </a:ext>
            </a:extLst>
          </p:cNvPr>
          <p:cNvSpPr/>
          <p:nvPr/>
        </p:nvSpPr>
        <p:spPr>
          <a:xfrm>
            <a:off x="393290" y="5770419"/>
            <a:ext cx="11405420" cy="923330"/>
          </a:xfrm>
          <a:prstGeom prst="rect">
            <a:avLst/>
          </a:prstGeom>
        </p:spPr>
        <p:txBody>
          <a:bodyPr wrap="square">
            <a:spAutoFit/>
          </a:bodyPr>
          <a:lstStyle/>
          <a:p>
            <a:r>
              <a:rPr lang="en-US" b="1" dirty="0">
                <a:effectLst/>
              </a:rPr>
              <a:t>Often the result of a gravitational encounter with another galaxy, and clumpy areas spotted in the far edges of the ring indicate young star-forming regions. Hubble Space Telescope data showing starlight appears blue.</a:t>
            </a:r>
          </a:p>
          <a:p>
            <a:r>
              <a:rPr lang="en-US" dirty="0">
                <a:hlinkClick r:id="rId5"/>
              </a:rPr>
              <a:t>https://www.jpl.nasa.gov/spaceimages/details.php?id=PIA07899</a:t>
            </a:r>
            <a:endParaRPr lang="en-US" b="1" dirty="0"/>
          </a:p>
        </p:txBody>
      </p:sp>
    </p:spTree>
    <p:extLst>
      <p:ext uri="{BB962C8B-B14F-4D97-AF65-F5344CB8AC3E}">
        <p14:creationId xmlns:p14="http://schemas.microsoft.com/office/powerpoint/2010/main" val="1374028034"/>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4D40-4669-41B7-A4B6-39E2DDBC9E05}"/>
              </a:ext>
            </a:extLst>
          </p:cNvPr>
          <p:cNvSpPr>
            <a:spLocks noGrp="1"/>
          </p:cNvSpPr>
          <p:nvPr>
            <p:ph type="title"/>
          </p:nvPr>
        </p:nvSpPr>
        <p:spPr>
          <a:xfrm>
            <a:off x="7489721" y="327076"/>
            <a:ext cx="4043516" cy="608269"/>
          </a:xfrm>
        </p:spPr>
        <p:txBody>
          <a:bodyPr>
            <a:normAutofit/>
          </a:bodyPr>
          <a:lstStyle/>
          <a:p>
            <a:pPr algn="ctr"/>
            <a:r>
              <a:rPr lang="en-US" sz="2800" b="1" dirty="0">
                <a:effectLst/>
              </a:rPr>
              <a:t>Spiral Galaxy Messier 81</a:t>
            </a:r>
            <a:endParaRPr lang="en-US" sz="2800" dirty="0"/>
          </a:p>
        </p:txBody>
      </p:sp>
      <p:pic>
        <p:nvPicPr>
          <p:cNvPr id="7170" name="Picture 2">
            <a:extLst>
              <a:ext uri="{FF2B5EF4-FFF2-40B4-BE49-F238E27FC236}">
                <a16:creationId xmlns:a16="http://schemas.microsoft.com/office/drawing/2014/main" id="{9E851F6B-C705-40C2-8F0C-9EB0E93F93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0EC230-ADE2-4C30-B8AA-393A2E4CF331}"/>
              </a:ext>
            </a:extLst>
          </p:cNvPr>
          <p:cNvSpPr/>
          <p:nvPr/>
        </p:nvSpPr>
        <p:spPr>
          <a:xfrm>
            <a:off x="7152968" y="1041738"/>
            <a:ext cx="4807974" cy="3416320"/>
          </a:xfrm>
          <a:prstGeom prst="rect">
            <a:avLst/>
          </a:prstGeom>
        </p:spPr>
        <p:txBody>
          <a:bodyPr wrap="square">
            <a:spAutoFit/>
          </a:bodyPr>
          <a:lstStyle/>
          <a:p>
            <a:r>
              <a:rPr lang="en-US" b="1" dirty="0">
                <a:effectLst/>
              </a:rPr>
              <a:t>This infrared image of the galaxy Messier 81, or M81, reveals lanes of dust illuminated by active star formation throughout the galaxy's spiral arms. </a:t>
            </a:r>
          </a:p>
          <a:p>
            <a:endParaRPr lang="en-US" b="1" dirty="0"/>
          </a:p>
          <a:p>
            <a:r>
              <a:rPr lang="en-US" b="1" dirty="0">
                <a:effectLst/>
              </a:rPr>
              <a:t>By moving all the way to the left in order to remove the bluish-white light from stars, you can see the dust lanes more clearly. </a:t>
            </a:r>
          </a:p>
          <a:p>
            <a:endParaRPr lang="en-US" b="1" dirty="0"/>
          </a:p>
          <a:p>
            <a:r>
              <a:rPr lang="en-US" b="1" dirty="0">
                <a:effectLst/>
              </a:rPr>
              <a:t>Located in the northern constellation of </a:t>
            </a:r>
            <a:r>
              <a:rPr lang="en-US" b="1" dirty="0" err="1">
                <a:effectLst/>
              </a:rPr>
              <a:t>Ursa</a:t>
            </a:r>
            <a:r>
              <a:rPr lang="en-US" b="1" dirty="0">
                <a:effectLst/>
              </a:rPr>
              <a:t> Major (which includes the Big Dipper), M81 is also about 12 million light-years from Earth.</a:t>
            </a:r>
            <a:endParaRPr lang="en-US" b="1" dirty="0"/>
          </a:p>
        </p:txBody>
      </p:sp>
      <p:sp>
        <p:nvSpPr>
          <p:cNvPr id="5" name="Rectangle 4">
            <a:extLst>
              <a:ext uri="{FF2B5EF4-FFF2-40B4-BE49-F238E27FC236}">
                <a16:creationId xmlns:a16="http://schemas.microsoft.com/office/drawing/2014/main" id="{5E5CDA08-BE30-4851-8036-7320D1E75CAA}"/>
              </a:ext>
            </a:extLst>
          </p:cNvPr>
          <p:cNvSpPr/>
          <p:nvPr/>
        </p:nvSpPr>
        <p:spPr>
          <a:xfrm>
            <a:off x="7152968" y="5942976"/>
            <a:ext cx="4675239" cy="646331"/>
          </a:xfrm>
          <a:prstGeom prst="rect">
            <a:avLst/>
          </a:prstGeom>
        </p:spPr>
        <p:txBody>
          <a:bodyPr wrap="square">
            <a:spAutoFit/>
          </a:bodyPr>
          <a:lstStyle/>
          <a:p>
            <a:r>
              <a:rPr lang="en-US" u="none" strike="noStrike" dirty="0">
                <a:solidFill>
                  <a:srgbClr val="0E7EE0"/>
                </a:solidFill>
                <a:effectLst/>
                <a:hlinkClick r:id="rId4"/>
              </a:rPr>
              <a:t>https://astropix.ipac.caltech.edu/image/spitzer/ssc2003-06c1</a:t>
            </a:r>
            <a:endParaRPr lang="en-US" dirty="0"/>
          </a:p>
        </p:txBody>
      </p:sp>
    </p:spTree>
    <p:extLst>
      <p:ext uri="{BB962C8B-B14F-4D97-AF65-F5344CB8AC3E}">
        <p14:creationId xmlns:p14="http://schemas.microsoft.com/office/powerpoint/2010/main" val="1586879557"/>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4062-4C63-40B8-8656-AEA350DC882A}"/>
              </a:ext>
            </a:extLst>
          </p:cNvPr>
          <p:cNvSpPr>
            <a:spLocks noGrp="1"/>
          </p:cNvSpPr>
          <p:nvPr>
            <p:ph type="title"/>
          </p:nvPr>
        </p:nvSpPr>
        <p:spPr>
          <a:xfrm>
            <a:off x="7344133" y="712204"/>
            <a:ext cx="4351338" cy="888488"/>
          </a:xfrm>
        </p:spPr>
        <p:txBody>
          <a:bodyPr>
            <a:normAutofit/>
          </a:bodyPr>
          <a:lstStyle/>
          <a:p>
            <a:r>
              <a:rPr lang="en-US" sz="2800" b="1" dirty="0">
                <a:effectLst/>
              </a:rPr>
              <a:t>Spitzer Reveals Stellar Smoke</a:t>
            </a:r>
            <a:endParaRPr lang="en-US" sz="2800" dirty="0"/>
          </a:p>
        </p:txBody>
      </p:sp>
      <p:pic>
        <p:nvPicPr>
          <p:cNvPr id="8194" name="Picture 2" descr="Spitzer image">
            <a:hlinkClick r:id="rId3"/>
            <a:extLst>
              <a:ext uri="{FF2B5EF4-FFF2-40B4-BE49-F238E27FC236}">
                <a16:creationId xmlns:a16="http://schemas.microsoft.com/office/drawing/2014/main" id="{F7206071-B8B9-47EE-9C95-725FDDBE764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4D1AD0-0DFA-413A-A4FE-47A5B4877FE0}"/>
              </a:ext>
            </a:extLst>
          </p:cNvPr>
          <p:cNvSpPr/>
          <p:nvPr/>
        </p:nvSpPr>
        <p:spPr>
          <a:xfrm>
            <a:off x="7344133" y="1859339"/>
            <a:ext cx="4517923" cy="3139321"/>
          </a:xfrm>
          <a:prstGeom prst="rect">
            <a:avLst/>
          </a:prstGeom>
        </p:spPr>
        <p:txBody>
          <a:bodyPr wrap="square">
            <a:spAutoFit/>
          </a:bodyPr>
          <a:lstStyle/>
          <a:p>
            <a:r>
              <a:rPr lang="en-US" b="1" dirty="0">
                <a:effectLst/>
              </a:rPr>
              <a:t>Messier 82 - also known as the Cigar galaxy or M82 - is a hotbed of young, massive stars.</a:t>
            </a:r>
          </a:p>
          <a:p>
            <a:endParaRPr lang="en-US" b="1" dirty="0"/>
          </a:p>
          <a:p>
            <a:r>
              <a:rPr lang="en-US" b="1" dirty="0">
                <a:effectLst/>
              </a:rPr>
              <a:t>In visible light, it appears as a diffuse bar of blue light, but in this infrared image, scientists can see huge red clouds of dust blown out into space by winds and radiation from those stars. </a:t>
            </a:r>
          </a:p>
          <a:p>
            <a:endParaRPr lang="en-US" b="1" dirty="0"/>
          </a:p>
          <a:p>
            <a:r>
              <a:rPr lang="en-US" b="1" dirty="0">
                <a:effectLst/>
              </a:rPr>
              <a:t>Messier 82 is located about 12 million light-years away in the </a:t>
            </a:r>
            <a:r>
              <a:rPr lang="en-US" b="1" dirty="0" err="1">
                <a:effectLst/>
              </a:rPr>
              <a:t>Ursa</a:t>
            </a:r>
            <a:r>
              <a:rPr lang="en-US" b="1" dirty="0">
                <a:effectLst/>
              </a:rPr>
              <a:t> Major constellation.</a:t>
            </a:r>
            <a:endParaRPr lang="en-US" b="1" dirty="0"/>
          </a:p>
        </p:txBody>
      </p:sp>
      <p:sp>
        <p:nvSpPr>
          <p:cNvPr id="5" name="Rectangle 4">
            <a:extLst>
              <a:ext uri="{FF2B5EF4-FFF2-40B4-BE49-F238E27FC236}">
                <a16:creationId xmlns:a16="http://schemas.microsoft.com/office/drawing/2014/main" id="{C9B6AC17-9C81-412B-BF53-24FD7092D9D0}"/>
              </a:ext>
            </a:extLst>
          </p:cNvPr>
          <p:cNvSpPr/>
          <p:nvPr/>
        </p:nvSpPr>
        <p:spPr>
          <a:xfrm>
            <a:off x="7455027" y="5671027"/>
            <a:ext cx="4736973" cy="949537"/>
          </a:xfrm>
          <a:prstGeom prst="rect">
            <a:avLst/>
          </a:prstGeom>
        </p:spPr>
        <p:txBody>
          <a:bodyPr wrap="square">
            <a:spAutoFit/>
          </a:bodyPr>
          <a:lstStyle/>
          <a:p>
            <a:r>
              <a:rPr lang="en-US" u="none" strike="noStrike" dirty="0">
                <a:solidFill>
                  <a:srgbClr val="0E7EE0"/>
                </a:solidFill>
                <a:effectLst/>
                <a:hlinkClick r:id="rId5"/>
              </a:rPr>
              <a:t>http://www.spitzer.caltech.edu/news/234-ssc2006-09-Galaxy-on-Fire-NASA-s-Spitzer-Reveals-Stellar-Smoke</a:t>
            </a:r>
            <a:endParaRPr lang="en-US" dirty="0"/>
          </a:p>
        </p:txBody>
      </p:sp>
    </p:spTree>
    <p:extLst>
      <p:ext uri="{BB962C8B-B14F-4D97-AF65-F5344CB8AC3E}">
        <p14:creationId xmlns:p14="http://schemas.microsoft.com/office/powerpoint/2010/main" val="26285323"/>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2" name="camera.wav"/>
          </p:stSnd>
        </p:sndAc>
      </p:transition>
    </mc:Choice>
    <mc:Fallback xmlns="">
      <p:transition spd="slow" advClick="0" advTm="20000">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194"/>
                                        </p:tgtEl>
                                      </p:cBhvr>
                                    </p:animEffect>
                                    <p:animScale>
                                      <p:cBhvr>
                                        <p:cTn id="7" dur="250" autoRev="1" fill="hold"/>
                                        <p:tgtEl>
                                          <p:spTgt spid="819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2228</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Spitzer Sweet 16</vt:lpstr>
      <vt:lpstr>Giant Star Makes Waves</vt:lpstr>
      <vt:lpstr>The Seven Sisters Pose for Spitzer</vt:lpstr>
      <vt:lpstr>Young Stars in Their Baby Blanket of Dust</vt:lpstr>
      <vt:lpstr>The Infrared Helix</vt:lpstr>
      <vt:lpstr>The Tortured Clouds of Eta Carinae</vt:lpstr>
      <vt:lpstr>Spitzer Spies Spectacular Sombrero</vt:lpstr>
      <vt:lpstr>Spiral Galaxy Messier 81</vt:lpstr>
      <vt:lpstr>Spitzer Reveals Stellar Smoke</vt:lpstr>
      <vt:lpstr>A Pinwheel Galaxy Rainbow</vt:lpstr>
      <vt:lpstr>Cartwheel Galaxy Makes Waves</vt:lpstr>
      <vt:lpstr>Spitzer and Hubble Create Colorful Masterpiece</vt:lpstr>
      <vt:lpstr>A Space Spider Watches Over Young Stars</vt:lpstr>
      <vt:lpstr>North America Nebula in Different Lights</vt:lpstr>
      <vt:lpstr>Spitzer Captures Our Galaxy's Bustling Center</vt:lpstr>
      <vt:lpstr>The Eternal Life of Stardust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Spitzer Sweet 16</dc:title>
  <dc:creator>Steven Johnson</dc:creator>
  <cp:lastModifiedBy>Steven Johnson</cp:lastModifiedBy>
  <cp:revision>19</cp:revision>
  <dcterms:created xsi:type="dcterms:W3CDTF">2019-09-10T15:07:52Z</dcterms:created>
  <dcterms:modified xsi:type="dcterms:W3CDTF">2023-12-27T18:02:38Z</dcterms:modified>
</cp:coreProperties>
</file>