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354" r:id="rId2"/>
    <p:sldId id="256" r:id="rId3"/>
    <p:sldId id="519" r:id="rId4"/>
    <p:sldId id="527" r:id="rId5"/>
    <p:sldId id="305" r:id="rId6"/>
    <p:sldId id="491" r:id="rId7"/>
    <p:sldId id="290" r:id="rId8"/>
    <p:sldId id="257" r:id="rId9"/>
    <p:sldId id="258" r:id="rId10"/>
    <p:sldId id="259" r:id="rId11"/>
    <p:sldId id="267" r:id="rId12"/>
    <p:sldId id="289" r:id="rId13"/>
    <p:sldId id="297" r:id="rId14"/>
    <p:sldId id="296" r:id="rId15"/>
    <p:sldId id="295" r:id="rId16"/>
    <p:sldId id="294" r:id="rId17"/>
    <p:sldId id="299" r:id="rId18"/>
    <p:sldId id="292" r:id="rId19"/>
    <p:sldId id="510" r:id="rId20"/>
    <p:sldId id="266" r:id="rId21"/>
    <p:sldId id="427" r:id="rId22"/>
    <p:sldId id="268" r:id="rId23"/>
    <p:sldId id="506" r:id="rId24"/>
    <p:sldId id="486" r:id="rId25"/>
    <p:sldId id="264" r:id="rId26"/>
    <p:sldId id="262" r:id="rId27"/>
    <p:sldId id="274" r:id="rId28"/>
    <p:sldId id="273" r:id="rId29"/>
    <p:sldId id="505" r:id="rId30"/>
    <p:sldId id="302" r:id="rId31"/>
    <p:sldId id="303" r:id="rId32"/>
    <p:sldId id="272" r:id="rId33"/>
    <p:sldId id="271" r:id="rId34"/>
    <p:sldId id="261" r:id="rId35"/>
    <p:sldId id="270" r:id="rId36"/>
    <p:sldId id="507" r:id="rId37"/>
    <p:sldId id="513" r:id="rId38"/>
    <p:sldId id="518" r:id="rId39"/>
    <p:sldId id="517" r:id="rId40"/>
    <p:sldId id="516" r:id="rId41"/>
    <p:sldId id="269" r:id="rId42"/>
    <p:sldId id="508" r:id="rId43"/>
    <p:sldId id="277" r:id="rId44"/>
    <p:sldId id="278" r:id="rId45"/>
    <p:sldId id="279" r:id="rId46"/>
    <p:sldId id="298" r:id="rId47"/>
    <p:sldId id="293" r:id="rId48"/>
    <p:sldId id="487" r:id="rId49"/>
    <p:sldId id="504" r:id="rId50"/>
    <p:sldId id="304" r:id="rId51"/>
    <p:sldId id="468" r:id="rId52"/>
    <p:sldId id="422" r:id="rId53"/>
    <p:sldId id="300" r:id="rId54"/>
    <p:sldId id="511" r:id="rId55"/>
    <p:sldId id="306" r:id="rId56"/>
    <p:sldId id="428" r:id="rId57"/>
    <p:sldId id="512" r:id="rId58"/>
    <p:sldId id="280" r:id="rId59"/>
    <p:sldId id="276" r:id="rId60"/>
    <p:sldId id="286" r:id="rId61"/>
    <p:sldId id="285" r:id="rId62"/>
    <p:sldId id="281" r:id="rId63"/>
    <p:sldId id="288" r:id="rId64"/>
    <p:sldId id="291" r:id="rId65"/>
    <p:sldId id="287" r:id="rId66"/>
    <p:sldId id="509" r:id="rId67"/>
    <p:sldId id="435" r:id="rId68"/>
    <p:sldId id="424" r:id="rId69"/>
    <p:sldId id="283"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Johnson" initials="SJ" lastIdx="1" clrIdx="0">
    <p:extLst>
      <p:ext uri="{19B8F6BF-5375-455C-9EA6-DF929625EA0E}">
        <p15:presenceInfo xmlns:p15="http://schemas.microsoft.com/office/powerpoint/2012/main" userId="2c6a44ec753798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824"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48A17-2558-4E6F-897D-0FEBE273D987}"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421FC-8D13-453F-9DCC-572674CDC50A}" type="slidenum">
              <a:rPr lang="en-US" smtClean="0"/>
              <a:t>‹#›</a:t>
            </a:fld>
            <a:endParaRPr lang="en-US"/>
          </a:p>
        </p:txBody>
      </p:sp>
    </p:spTree>
    <p:extLst>
      <p:ext uri="{BB962C8B-B14F-4D97-AF65-F5344CB8AC3E}">
        <p14:creationId xmlns:p14="http://schemas.microsoft.com/office/powerpoint/2010/main" val="341261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ars.nasa.gov/mro/mission/instruments/ctx/" TargetMode="External"/><Relationship Id="rId7" Type="http://schemas.openxmlformats.org/officeDocument/2006/relationships/hyperlink" Target="https://www.jsg.utexas.edu/news/2008/11/scientists-discover-concealed-glaciers-on-mars-at-mid-latitudes/"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ww.esa.int/Science_Exploration/Space_Science/Mars_Express" TargetMode="External"/><Relationship Id="rId5" Type="http://schemas.openxmlformats.org/officeDocument/2006/relationships/hyperlink" Target="https://mars.nasa.gov/mro/mission/instruments/sharad/" TargetMode="External"/><Relationship Id="rId4" Type="http://schemas.openxmlformats.org/officeDocument/2006/relationships/hyperlink" Target="https://mars.nasa.gov/mro/"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0">
            <a:extLst>
              <a:ext uri="{FF2B5EF4-FFF2-40B4-BE49-F238E27FC236}">
                <a16:creationId xmlns:a16="http://schemas.microsoft.com/office/drawing/2014/main" id="{3A6DD589-AEE9-43BF-B4AA-70B588BC1A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20113DB-8230-4182-800F-1D83F2852025}" type="slidenum">
              <a:rPr lang="en-US" altLang="en-US" sz="1400" smtClean="0">
                <a:solidFill>
                  <a:srgbClr val="FFFFFF"/>
                </a:solidFill>
              </a:rPr>
              <a:pPr>
                <a:spcBef>
                  <a:spcPct val="0"/>
                </a:spcBef>
                <a:buClrTx/>
                <a:buFontTx/>
                <a:buNone/>
              </a:pPr>
              <a:t>21</a:t>
            </a:fld>
            <a:endParaRPr lang="en-US" altLang="en-US" sz="1400">
              <a:solidFill>
                <a:srgbClr val="FFFFFF"/>
              </a:solidFill>
            </a:endParaRPr>
          </a:p>
        </p:txBody>
      </p:sp>
      <p:sp>
        <p:nvSpPr>
          <p:cNvPr id="32771" name="Text Box 1">
            <a:extLst>
              <a:ext uri="{FF2B5EF4-FFF2-40B4-BE49-F238E27FC236}">
                <a16:creationId xmlns:a16="http://schemas.microsoft.com/office/drawing/2014/main" id="{591D1319-66DD-41AF-BF48-5CD55922269D}"/>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0AD26F1-3E38-4605-9716-01B82233543E}" type="slidenum">
              <a:rPr lang="en-US" altLang="en-US">
                <a:latin typeface="Arial" panose="020B0604020202020204" pitchFamily="34" charset="0"/>
              </a:rPr>
              <a:pPr algn="r" eaLnBrk="1" hangingPunct="1">
                <a:spcBef>
                  <a:spcPct val="0"/>
                </a:spcBef>
                <a:buClrTx/>
                <a:buFontTx/>
                <a:buNone/>
              </a:pPr>
              <a:t>21</a:t>
            </a:fld>
            <a:endParaRPr lang="en-US" altLang="en-US">
              <a:latin typeface="Arial" panose="020B0604020202020204" pitchFamily="34" charset="0"/>
            </a:endParaRPr>
          </a:p>
        </p:txBody>
      </p:sp>
      <p:sp>
        <p:nvSpPr>
          <p:cNvPr id="32772" name="Rectangle 2">
            <a:extLst>
              <a:ext uri="{FF2B5EF4-FFF2-40B4-BE49-F238E27FC236}">
                <a16:creationId xmlns:a16="http://schemas.microsoft.com/office/drawing/2014/main" id="{19E68052-5541-4A65-8F31-083490C2CF7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3" name="Rectangle 3">
            <a:extLst>
              <a:ext uri="{FF2B5EF4-FFF2-40B4-BE49-F238E27FC236}">
                <a16:creationId xmlns:a16="http://schemas.microsoft.com/office/drawing/2014/main" id="{B9818B17-01CB-4008-87F5-0DB2DCD7BF5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A6F72F8E-CB2B-478A-9D6A-61136494E416}"/>
              </a:ext>
            </a:extLst>
          </p:cNvPr>
          <p:cNvSpPr>
            <a:spLocks noGrp="1" noRot="1" noChangeAspect="1" noChangeArrowheads="1" noTextEdit="1"/>
          </p:cNvSpPr>
          <p:nvPr>
            <p:ph type="sldImg"/>
          </p:nvPr>
        </p:nvSpPr>
        <p:spPr>
          <a:xfrm>
            <a:off x="382588" y="695325"/>
            <a:ext cx="6081712" cy="3421063"/>
          </a:xfrm>
        </p:spPr>
      </p:sp>
      <p:sp>
        <p:nvSpPr>
          <p:cNvPr id="206851" name="Notes Placeholder 2">
            <a:extLst>
              <a:ext uri="{FF2B5EF4-FFF2-40B4-BE49-F238E27FC236}">
                <a16:creationId xmlns:a16="http://schemas.microsoft.com/office/drawing/2014/main" id="{3F618442-FC2D-4707-AA1F-3BCDA4E900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NASA/JPL/University of Arizona</a:t>
            </a:r>
          </a:p>
        </p:txBody>
      </p:sp>
      <p:sp>
        <p:nvSpPr>
          <p:cNvPr id="206852" name="Slide Number Placeholder 3">
            <a:extLst>
              <a:ext uri="{FF2B5EF4-FFF2-40B4-BE49-F238E27FC236}">
                <a16:creationId xmlns:a16="http://schemas.microsoft.com/office/drawing/2014/main" id="{2A0A1C42-C9CC-416C-A861-9E4CC96AC9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fld id="{81D57B11-D1E8-4A67-9AFA-EBA213CDBFBD}" type="slidenum">
              <a:rPr lang="en-US" altLang="en-US" smtClean="0">
                <a:solidFill>
                  <a:srgbClr val="FFFFFF"/>
                </a:solidFill>
                <a:latin typeface="Times New Roman" panose="02020603050405020304" pitchFamily="18" charset="0"/>
              </a:rPr>
              <a:pPr/>
              <a:t>24</a:t>
            </a:fld>
            <a:endParaRPr lang="en-US" altLang="en-US">
              <a:solidFill>
                <a:srgbClr val="FFFFFF"/>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421FC-8D13-453F-9DCC-572674CDC50A}" type="slidenum">
              <a:rPr lang="en-US" smtClean="0"/>
              <a:t>30</a:t>
            </a:fld>
            <a:endParaRPr lang="en-US"/>
          </a:p>
        </p:txBody>
      </p:sp>
    </p:spTree>
    <p:extLst>
      <p:ext uri="{BB962C8B-B14F-4D97-AF65-F5344CB8AC3E}">
        <p14:creationId xmlns:p14="http://schemas.microsoft.com/office/powerpoint/2010/main" val="72984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421FC-8D13-453F-9DCC-572674CDC50A}" type="slidenum">
              <a:rPr lang="en-US" smtClean="0"/>
              <a:t>46</a:t>
            </a:fld>
            <a:endParaRPr lang="en-US"/>
          </a:p>
        </p:txBody>
      </p:sp>
    </p:spTree>
    <p:extLst>
      <p:ext uri="{BB962C8B-B14F-4D97-AF65-F5344CB8AC3E}">
        <p14:creationId xmlns:p14="http://schemas.microsoft.com/office/powerpoint/2010/main" val="70888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7604D42C-B414-4F9E-A858-4E1947FAC141}"/>
              </a:ext>
            </a:extLst>
          </p:cNvPr>
          <p:cNvSpPr>
            <a:spLocks noGrp="1" noRot="1" noChangeAspect="1" noChangeArrowheads="1" noTextEdit="1"/>
          </p:cNvSpPr>
          <p:nvPr>
            <p:ph type="sldImg"/>
          </p:nvPr>
        </p:nvSpPr>
        <p:spPr>
          <a:xfrm>
            <a:off x="382588" y="695325"/>
            <a:ext cx="6081712" cy="3421063"/>
          </a:xfrm>
        </p:spPr>
      </p:sp>
      <p:sp>
        <p:nvSpPr>
          <p:cNvPr id="140291" name="Notes Placeholder 2">
            <a:extLst>
              <a:ext uri="{FF2B5EF4-FFF2-40B4-BE49-F238E27FC236}">
                <a16:creationId xmlns:a16="http://schemas.microsoft.com/office/drawing/2014/main" id="{59989A60-1FB2-4E45-A874-39AE856F4A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333333"/>
                </a:solidFill>
                <a:latin typeface="Cabin"/>
              </a:rPr>
              <a:t>image was created using image data from the Context Camera (</a:t>
            </a:r>
            <a:r>
              <a:rPr lang="en-US" altLang="en-US">
                <a:solidFill>
                  <a:srgbClr val="008CBA"/>
                </a:solidFill>
                <a:latin typeface="Cabin"/>
                <a:hlinkClick r:id="rId3"/>
              </a:rPr>
              <a:t>CTX</a:t>
            </a:r>
            <a:r>
              <a:rPr lang="en-US" altLang="en-US">
                <a:solidFill>
                  <a:srgbClr val="333333"/>
                </a:solidFill>
                <a:latin typeface="Cabin"/>
              </a:rPr>
              <a:t>) on the Mars Reconnaissance Orbiter (</a:t>
            </a:r>
            <a:r>
              <a:rPr lang="en-US" altLang="en-US">
                <a:solidFill>
                  <a:srgbClr val="008CBA"/>
                </a:solidFill>
                <a:latin typeface="Cabin"/>
                <a:hlinkClick r:id="rId4"/>
              </a:rPr>
              <a:t>MRO</a:t>
            </a:r>
            <a:r>
              <a:rPr lang="en-US" altLang="en-US">
                <a:solidFill>
                  <a:srgbClr val="333333"/>
                </a:solidFill>
                <a:latin typeface="Cabin"/>
              </a:rPr>
              <a:t>) spacecraft combined with results from the Shallow Radar (</a:t>
            </a:r>
            <a:r>
              <a:rPr lang="en-US" altLang="en-US">
                <a:solidFill>
                  <a:srgbClr val="008CBA"/>
                </a:solidFill>
                <a:latin typeface="Cabin"/>
                <a:hlinkClick r:id="rId5"/>
              </a:rPr>
              <a:t>SHARAD</a:t>
            </a:r>
            <a:r>
              <a:rPr lang="en-US" altLang="en-US">
                <a:solidFill>
                  <a:srgbClr val="333333"/>
                </a:solidFill>
                <a:latin typeface="Cabin"/>
              </a:rPr>
              <a:t>) on MRO and High Resolution Stereo Camera digital elevation map from the </a:t>
            </a:r>
            <a:r>
              <a:rPr lang="en-US" altLang="en-US">
                <a:solidFill>
                  <a:srgbClr val="008CBA"/>
                </a:solidFill>
                <a:latin typeface="Cabin"/>
                <a:hlinkClick r:id="rId6"/>
              </a:rPr>
              <a:t>Mars Express</a:t>
            </a:r>
            <a:r>
              <a:rPr lang="en-US" altLang="en-US">
                <a:solidFill>
                  <a:srgbClr val="333333"/>
                </a:solidFill>
                <a:latin typeface="Cabin"/>
              </a:rPr>
              <a:t> spacecraft. Image via NASA/ Caltech/ JPL/ </a:t>
            </a:r>
            <a:r>
              <a:rPr lang="en-US" altLang="en-US">
                <a:solidFill>
                  <a:srgbClr val="008CBA"/>
                </a:solidFill>
                <a:latin typeface="Cabin"/>
                <a:hlinkClick r:id="rId7"/>
              </a:rPr>
              <a:t>UTA</a:t>
            </a:r>
            <a:r>
              <a:rPr lang="en-US" altLang="en-US">
                <a:solidFill>
                  <a:srgbClr val="333333"/>
                </a:solidFill>
                <a:latin typeface="Cabin"/>
              </a:rPr>
              <a:t>/ UA/ MSSS/ ESA/ DLR.</a:t>
            </a:r>
            <a:endParaRPr lang="en-US" altLang="en-US"/>
          </a:p>
        </p:txBody>
      </p:sp>
      <p:sp>
        <p:nvSpPr>
          <p:cNvPr id="140292" name="Slide Number Placeholder 3">
            <a:extLst>
              <a:ext uri="{FF2B5EF4-FFF2-40B4-BE49-F238E27FC236}">
                <a16:creationId xmlns:a16="http://schemas.microsoft.com/office/drawing/2014/main" id="{F6F0E649-20F2-48D5-95F5-50078B574A7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fld id="{9BE41001-88C3-4C9C-A99C-17E3B80E82B2}" type="slidenum">
              <a:rPr lang="en-US" altLang="en-US" smtClean="0">
                <a:solidFill>
                  <a:srgbClr val="FFFFFF"/>
                </a:solidFill>
                <a:latin typeface="Times New Roman" panose="02020603050405020304" pitchFamily="18" charset="0"/>
              </a:rPr>
              <a:pPr/>
              <a:t>48</a:t>
            </a:fld>
            <a:endParaRPr lang="en-US" altLang="en-US">
              <a:solidFill>
                <a:srgbClr val="FFFFFF"/>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421FC-8D13-453F-9DCC-572674CDC50A}" type="slidenum">
              <a:rPr lang="en-US" smtClean="0"/>
              <a:t>55</a:t>
            </a:fld>
            <a:endParaRPr lang="en-US"/>
          </a:p>
        </p:txBody>
      </p:sp>
    </p:spTree>
    <p:extLst>
      <p:ext uri="{BB962C8B-B14F-4D97-AF65-F5344CB8AC3E}">
        <p14:creationId xmlns:p14="http://schemas.microsoft.com/office/powerpoint/2010/main" val="270481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421FC-8D13-453F-9DCC-572674CDC50A}" type="slidenum">
              <a:rPr lang="en-US" smtClean="0"/>
              <a:t>62</a:t>
            </a:fld>
            <a:endParaRPr lang="en-US"/>
          </a:p>
        </p:txBody>
      </p:sp>
    </p:spTree>
    <p:extLst>
      <p:ext uri="{BB962C8B-B14F-4D97-AF65-F5344CB8AC3E}">
        <p14:creationId xmlns:p14="http://schemas.microsoft.com/office/powerpoint/2010/main" val="340256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421FC-8D13-453F-9DCC-572674CDC50A}" type="slidenum">
              <a:rPr lang="en-US" smtClean="0"/>
              <a:t>68</a:t>
            </a:fld>
            <a:endParaRPr lang="en-US"/>
          </a:p>
        </p:txBody>
      </p:sp>
    </p:spTree>
    <p:extLst>
      <p:ext uri="{BB962C8B-B14F-4D97-AF65-F5344CB8AC3E}">
        <p14:creationId xmlns:p14="http://schemas.microsoft.com/office/powerpoint/2010/main" val="3185714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BA41716-7E5C-4725-ADB5-B118D7906E60}" type="datetimeFigureOut">
              <a:rPr lang="en-US" smtClean="0"/>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11087854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41716-7E5C-4725-ADB5-B118D7906E60}"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146212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41716-7E5C-4725-ADB5-B118D7906E60}"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189704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10962217" cy="1136650"/>
          </a:xfrm>
        </p:spPr>
        <p:txBody>
          <a:bodyPr/>
          <a:lstStyle/>
          <a:p>
            <a:r>
              <a:rPr lang="en-US"/>
              <a:t>Click to edit Master title style</a:t>
            </a:r>
          </a:p>
        </p:txBody>
      </p:sp>
      <p:sp>
        <p:nvSpPr>
          <p:cNvPr id="3" name="Table Placeholder 2"/>
          <p:cNvSpPr>
            <a:spLocks noGrp="1"/>
          </p:cNvSpPr>
          <p:nvPr>
            <p:ph type="tbl" idx="1"/>
          </p:nvPr>
        </p:nvSpPr>
        <p:spPr>
          <a:xfrm>
            <a:off x="609601" y="1604963"/>
            <a:ext cx="10962217" cy="4518025"/>
          </a:xfrm>
        </p:spPr>
        <p:txBody>
          <a:bodyPr/>
          <a:lstStyle/>
          <a:p>
            <a:pPr lvl="0"/>
            <a:endParaRPr lang="en-US" noProof="0"/>
          </a:p>
        </p:txBody>
      </p:sp>
      <p:sp>
        <p:nvSpPr>
          <p:cNvPr id="4" name="Rectangle 3">
            <a:extLst>
              <a:ext uri="{FF2B5EF4-FFF2-40B4-BE49-F238E27FC236}">
                <a16:creationId xmlns:a16="http://schemas.microsoft.com/office/drawing/2014/main" id="{B164CFEB-D197-4DAA-BABF-CB61238A0DD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DCF3DD92-D062-4CDF-A088-D8B7339AED24}"/>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477341-53E8-4AD1-ABCE-137563C75BE9}"/>
              </a:ext>
            </a:extLst>
          </p:cNvPr>
          <p:cNvSpPr>
            <a:spLocks noGrp="1" noChangeArrowheads="1"/>
          </p:cNvSpPr>
          <p:nvPr>
            <p:ph type="sldNum" idx="12"/>
          </p:nvPr>
        </p:nvSpPr>
        <p:spPr>
          <a:ln/>
        </p:spPr>
        <p:txBody>
          <a:bodyPr/>
          <a:lstStyle>
            <a:lvl1pPr>
              <a:defRPr/>
            </a:lvl1pPr>
          </a:lstStyle>
          <a:p>
            <a:pPr>
              <a:defRPr/>
            </a:pPr>
            <a:fld id="{EB388AED-75E1-46A1-96D7-E52A4D0458AF}" type="slidenum">
              <a:rPr lang="en-US" altLang="en-US"/>
              <a:pPr>
                <a:defRPr/>
              </a:pPr>
              <a:t>‹#›</a:t>
            </a:fld>
            <a:endParaRPr lang="en-US" altLang="en-US"/>
          </a:p>
        </p:txBody>
      </p:sp>
    </p:spTree>
    <p:extLst>
      <p:ext uri="{BB962C8B-B14F-4D97-AF65-F5344CB8AC3E}">
        <p14:creationId xmlns:p14="http://schemas.microsoft.com/office/powerpoint/2010/main" val="343389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10962217" cy="1136650"/>
          </a:xfrm>
        </p:spPr>
        <p:txBody>
          <a:bodyPr/>
          <a:lstStyle/>
          <a:p>
            <a:r>
              <a:rPr lang="en-US"/>
              <a:t>Click to edit Master title style</a:t>
            </a:r>
          </a:p>
        </p:txBody>
      </p:sp>
      <p:sp>
        <p:nvSpPr>
          <p:cNvPr id="3" name="Text Placeholder 2"/>
          <p:cNvSpPr>
            <a:spLocks noGrp="1"/>
          </p:cNvSpPr>
          <p:nvPr>
            <p:ph type="body" sz="half" idx="1"/>
          </p:nvPr>
        </p:nvSpPr>
        <p:spPr>
          <a:xfrm>
            <a:off x="609600" y="1604963"/>
            <a:ext cx="5378451" cy="4518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1251" y="1604963"/>
            <a:ext cx="5380567" cy="4518025"/>
          </a:xfrm>
        </p:spPr>
        <p:txBody>
          <a:bodyPr/>
          <a:lstStyle/>
          <a:p>
            <a:pPr lvl="0"/>
            <a:endParaRPr lang="en-US" noProof="0"/>
          </a:p>
        </p:txBody>
      </p:sp>
      <p:sp>
        <p:nvSpPr>
          <p:cNvPr id="5" name="Rectangle 3">
            <a:extLst>
              <a:ext uri="{FF2B5EF4-FFF2-40B4-BE49-F238E27FC236}">
                <a16:creationId xmlns:a16="http://schemas.microsoft.com/office/drawing/2014/main" id="{7D470532-A749-45CD-B690-D548EE76D7D1}"/>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6EA7AE51-B596-458A-B271-2D10BCD2679C}"/>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639A338-A8E1-47AB-BBCD-41E1AA5C3B1E}"/>
              </a:ext>
            </a:extLst>
          </p:cNvPr>
          <p:cNvSpPr>
            <a:spLocks noGrp="1" noChangeArrowheads="1"/>
          </p:cNvSpPr>
          <p:nvPr>
            <p:ph type="sldNum" idx="12"/>
          </p:nvPr>
        </p:nvSpPr>
        <p:spPr>
          <a:ln/>
        </p:spPr>
        <p:txBody>
          <a:bodyPr/>
          <a:lstStyle>
            <a:lvl1pPr>
              <a:defRPr/>
            </a:lvl1pPr>
          </a:lstStyle>
          <a:p>
            <a:pPr>
              <a:defRPr/>
            </a:pPr>
            <a:fld id="{A37F4CF4-D3A1-45DB-83FD-DE4EDDE2F107}" type="slidenum">
              <a:rPr lang="en-US" altLang="en-US"/>
              <a:pPr>
                <a:defRPr/>
              </a:pPr>
              <a:t>‹#›</a:t>
            </a:fld>
            <a:endParaRPr lang="en-US" altLang="en-US"/>
          </a:p>
        </p:txBody>
      </p:sp>
    </p:spTree>
    <p:extLst>
      <p:ext uri="{BB962C8B-B14F-4D97-AF65-F5344CB8AC3E}">
        <p14:creationId xmlns:p14="http://schemas.microsoft.com/office/powerpoint/2010/main" val="41432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A41716-7E5C-4725-ADB5-B118D7906E60}" type="datetimeFigureOut">
              <a:rPr lang="en-US" smtClean="0"/>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271279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BA41716-7E5C-4725-ADB5-B118D7906E60}" type="datetimeFigureOut">
              <a:rPr lang="en-US" smtClean="0"/>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39525752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BA41716-7E5C-4725-ADB5-B118D7906E60}" type="datetimeFigureOut">
              <a:rPr lang="en-US" smtClean="0"/>
              <a:t>12/27/2023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163488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BA41716-7E5C-4725-ADB5-B118D7906E60}" type="datetimeFigureOut">
              <a:rPr lang="en-US" smtClean="0"/>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F9BEA-7B5E-49B1-97CB-4C6B186922E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3997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A41716-7E5C-4725-ADB5-B118D7906E60}" type="datetimeFigureOut">
              <a:rPr lang="en-US" smtClean="0"/>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160432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41716-7E5C-4725-ADB5-B118D7906E60}" type="datetimeFigureOut">
              <a:rPr lang="en-US" smtClean="0"/>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221251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BA41716-7E5C-4725-ADB5-B118D7906E60}" type="datetimeFigureOut">
              <a:rPr lang="en-US" smtClean="0"/>
              <a:t>12/27/2023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66015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BA41716-7E5C-4725-ADB5-B118D7906E60}" type="datetimeFigureOut">
              <a:rPr lang="en-US" smtClean="0"/>
              <a:t>12/27/2023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5EF9BEA-7B5E-49B1-97CB-4C6B186922EA}" type="slidenum">
              <a:rPr lang="en-US" smtClean="0"/>
              <a:t>‹#›</a:t>
            </a:fld>
            <a:endParaRPr lang="en-US"/>
          </a:p>
        </p:txBody>
      </p:sp>
    </p:spTree>
    <p:extLst>
      <p:ext uri="{BB962C8B-B14F-4D97-AF65-F5344CB8AC3E}">
        <p14:creationId xmlns:p14="http://schemas.microsoft.com/office/powerpoint/2010/main" val="42838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BA41716-7E5C-4725-ADB5-B118D7906E60}" type="datetimeFigureOut">
              <a:rPr lang="en-US" smtClean="0"/>
              <a:t>12/27/2023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5EF9BEA-7B5E-49B1-97CB-4C6B186922EA}" type="slidenum">
              <a:rPr lang="en-US" smtClean="0"/>
              <a:t>‹#›</a:t>
            </a:fld>
            <a:endParaRPr lang="en-US"/>
          </a:p>
        </p:txBody>
      </p:sp>
    </p:spTree>
    <p:extLst>
      <p:ext uri="{BB962C8B-B14F-4D97-AF65-F5344CB8AC3E}">
        <p14:creationId xmlns:p14="http://schemas.microsoft.com/office/powerpoint/2010/main" val="1493708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Caldera"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Lava_cave" TargetMode="External"/><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en.wikipedia.org/wiki/Dune_field" TargetMode="External"/><Relationship Id="rId7" Type="http://schemas.openxmlformats.org/officeDocument/2006/relationships/hyperlink" Target="https://en.wikipedia.org/wiki/Planum_Boreum" TargetMode="Externa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hyperlink" Target="https://en.wikipedia.org/wiki/List_of_extraterrestrial_dune_fields" TargetMode="External"/><Relationship Id="rId5" Type="http://schemas.openxmlformats.org/officeDocument/2006/relationships/hyperlink" Target="https://en.wikipedia.org/wiki/Barchan" TargetMode="External"/><Relationship Id="rId4" Type="http://schemas.openxmlformats.org/officeDocument/2006/relationships/hyperlink" Target="https://en.wikipedia.org/wiki/Chasma_Boreal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Star_dune" TargetMode="External"/><Relationship Id="rId3" Type="http://schemas.openxmlformats.org/officeDocument/2006/relationships/image" Target="../media/image51.png"/><Relationship Id="rId7" Type="http://schemas.openxmlformats.org/officeDocument/2006/relationships/hyperlink" Target="https://en.wikipedia.org/wiki/Barchan"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en.wikipedia.org/wiki/Argyre_Planitia" TargetMode="External"/><Relationship Id="rId5" Type="http://schemas.openxmlformats.org/officeDocument/2006/relationships/hyperlink" Target="https://en.wikipedia.org/wiki/Mars" TargetMode="External"/><Relationship Id="rId4" Type="http://schemas.openxmlformats.org/officeDocument/2006/relationships/hyperlink" Target="https://en.wikipedia.org/wiki/Dune_field"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gif"/><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fif"/></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gif"/></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fif"/><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Elysium_quadrangle" TargetMode="External"/><Relationship Id="rId2" Type="http://schemas.openxmlformats.org/officeDocument/2006/relationships/hyperlink" Target="https://en.wikipedia.org/wiki/Memnonia_quadrangle" TargetMode="Externa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hyperlink" Target="https://en.wikipedia.org/wiki/Aeolis_quadrangl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upload.wikimedia.org/wikipedia/commons/2/2c/Mars_topography_%28MOLA_dataset%29_with_poles_HiRes.jpg" TargetMode="External"/><Relationship Id="rId13" Type="http://schemas.openxmlformats.org/officeDocument/2006/relationships/hyperlink" Target="https://www.space.com/20446-valles-marineris.html" TargetMode="External"/><Relationship Id="rId18" Type="http://schemas.openxmlformats.org/officeDocument/2006/relationships/hyperlink" Target="https://mars.nasa.gov/resources/21579/lyot-crater/" TargetMode="External"/><Relationship Id="rId3" Type="http://schemas.openxmlformats.org/officeDocument/2006/relationships/hyperlink" Target="https://en.wikipedia.org/wiki/Geography_of_Mars" TargetMode="External"/><Relationship Id="rId21" Type="http://schemas.openxmlformats.org/officeDocument/2006/relationships/hyperlink" Target="http://spaceref.com/mars/schiaparelli-crater-on-mars.html" TargetMode="External"/><Relationship Id="rId7" Type="http://schemas.openxmlformats.org/officeDocument/2006/relationships/hyperlink" Target="http://spacemath.github.io/mars-distance/" TargetMode="External"/><Relationship Id="rId12" Type="http://schemas.openxmlformats.org/officeDocument/2006/relationships/hyperlink" Target="https://mars.nasa.gov/gallery/atlas/olympus-mons.html" TargetMode="External"/><Relationship Id="rId17" Type="http://schemas.openxmlformats.org/officeDocument/2006/relationships/hyperlink" Target="https://marspedia.org/Lyot_Crater" TargetMode="External"/><Relationship Id="rId2" Type="http://schemas.openxmlformats.org/officeDocument/2006/relationships/hyperlink" Target="https://pubs.usgs.gov/imap/i2782/i2782_sh1.pdf" TargetMode="External"/><Relationship Id="rId16" Type="http://schemas.openxmlformats.org/officeDocument/2006/relationships/hyperlink" Target="https://marsnext.jpl.nasa.gov/workshops/2014_05/20_VallesMarineris_Miyamoto.pdf" TargetMode="External"/><Relationship Id="rId20" Type="http://schemas.openxmlformats.org/officeDocument/2006/relationships/hyperlink" Target="https://marspedia.org/Schiaparelli_Crater" TargetMode="External"/><Relationship Id="rId1" Type="http://schemas.openxmlformats.org/officeDocument/2006/relationships/slideLayout" Target="../slideLayouts/slideLayout4.xml"/><Relationship Id="rId6" Type="http://schemas.openxmlformats.org/officeDocument/2006/relationships/hyperlink" Target="https://www.wired.com/2016/02/map-mars-thats-perfect-everyday-earthlings/" TargetMode="External"/><Relationship Id="rId11" Type="http://schemas.openxmlformats.org/officeDocument/2006/relationships/hyperlink" Target="https://elib.dlr.de/132434/1/Crown_et_al.LPSC_2160.pdf" TargetMode="External"/><Relationship Id="rId24" Type="http://schemas.openxmlformats.org/officeDocument/2006/relationships/hyperlink" Target="https://en.wikipedia.org/wiki/List_of_extraterrestrial_dune_fields" TargetMode="External"/><Relationship Id="rId5" Type="http://schemas.openxmlformats.org/officeDocument/2006/relationships/hyperlink" Target="https://www.google.com/mars/" TargetMode="External"/><Relationship Id="rId15" Type="http://schemas.openxmlformats.org/officeDocument/2006/relationships/hyperlink" Target="https://www.esa.int/Science_Exploration/Space_Science/Mars_Express/Melas_Chasma_in_Valles_Marineris" TargetMode="External"/><Relationship Id="rId23" Type="http://schemas.openxmlformats.org/officeDocument/2006/relationships/hyperlink" Target="https://www.space.com/42828-icy-mars-crater-winter-wonderland-photos.html" TargetMode="External"/><Relationship Id="rId10" Type="http://schemas.openxmlformats.org/officeDocument/2006/relationships/hyperlink" Target="https://www.nasa.gov/sites/default/files/atoms/files/viola_arcadiaplanitia_final_tagged.pdf" TargetMode="External"/><Relationship Id="rId19" Type="http://schemas.openxmlformats.org/officeDocument/2006/relationships/hyperlink" Target="https://www.jpl.nasa.gov/images/lyot-crater-dunes-2" TargetMode="External"/><Relationship Id="rId4" Type="http://schemas.openxmlformats.org/officeDocument/2006/relationships/hyperlink" Target="https://www.esa.int/Science_Exploration/Space_Science/Mars_Express/The_first_hiking_maps_of_Mars" TargetMode="External"/><Relationship Id="rId9" Type="http://schemas.openxmlformats.org/officeDocument/2006/relationships/hyperlink" Target="https://www.space.com/6137-buried-glaciers-mars.html" TargetMode="External"/><Relationship Id="rId14" Type="http://schemas.openxmlformats.org/officeDocument/2006/relationships/hyperlink" Target="https://www.jpl.nasa.gov/images/valles-marineris-and-chryse-outflow-channels" TargetMode="External"/><Relationship Id="rId22" Type="http://schemas.openxmlformats.org/officeDocument/2006/relationships/hyperlink" Target="https://the-martian.fandom.com/wiki/Schiaparelli_crate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3608A9D-E888-4092-9768-A03396EFF7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3371" y="-11172"/>
            <a:ext cx="9459111" cy="6869172"/>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g">
            <a:extLst>
              <a:ext uri="{FF2B5EF4-FFF2-40B4-BE49-F238E27FC236}">
                <a16:creationId xmlns:a16="http://schemas.microsoft.com/office/drawing/2014/main" id="{56FAF19D-BB85-4574-9378-3101A0503A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61527" y="536872"/>
            <a:ext cx="5430473" cy="5042345"/>
          </a:xfrm>
          <a:prstGeom prst="rect">
            <a:avLst/>
          </a:prstGeom>
          <a:noFill/>
          <a:ln>
            <a:noFill/>
          </a:ln>
        </p:spPr>
      </p:pic>
      <p:pic>
        <p:nvPicPr>
          <p:cNvPr id="5" name="Picture 4">
            <a:extLst>
              <a:ext uri="{FF2B5EF4-FFF2-40B4-BE49-F238E27FC236}">
                <a16:creationId xmlns:a16="http://schemas.microsoft.com/office/drawing/2014/main" id="{1BEC91CA-9C76-4E20-A5CC-CA87B6C48E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547758"/>
            <a:ext cx="6505903" cy="5963489"/>
          </a:xfrm>
          <a:prstGeom prst="rect">
            <a:avLst/>
          </a:prstGeom>
          <a:noFill/>
          <a:ln>
            <a:noFill/>
          </a:ln>
        </p:spPr>
      </p:pic>
      <p:sp>
        <p:nvSpPr>
          <p:cNvPr id="6" name="TextBox 5">
            <a:extLst>
              <a:ext uri="{FF2B5EF4-FFF2-40B4-BE49-F238E27FC236}">
                <a16:creationId xmlns:a16="http://schemas.microsoft.com/office/drawing/2014/main" id="{3B3379F8-BC7C-41F3-A5A0-1B84FA04DBC3}"/>
              </a:ext>
            </a:extLst>
          </p:cNvPr>
          <p:cNvSpPr txBox="1"/>
          <p:nvPr/>
        </p:nvSpPr>
        <p:spPr>
          <a:xfrm>
            <a:off x="6847115" y="5662218"/>
            <a:ext cx="5192486" cy="923330"/>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caldera of Olympus Mons is larger than the famous Yellowstone caldera in Wyoming and roughly the size of the entire Yellowstone National Park.</a:t>
            </a:r>
          </a:p>
        </p:txBody>
      </p:sp>
    </p:spTree>
    <p:extLst>
      <p:ext uri="{BB962C8B-B14F-4D97-AF65-F5344CB8AC3E}">
        <p14:creationId xmlns:p14="http://schemas.microsoft.com/office/powerpoint/2010/main" val="11166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Fig 1. Olympus Mons seen from the North-East (uncredited computer generated image, altitude exaggerated) showing the immense ~180 km wide landslide. The escarpment at bottom centre is approximately 8 km high and runs at an angle of between 10 and 30 degrees. The expedition base camp is marked by a white star, the Graf’s cable lift is marked in yellow and the paths taken by the eight rovers are outlined in green. From left, they are referred to as Rover A, Rover B etc. The blue dots indicate the positions of the deployed seismometers. The point where Rover A was lost is marked with a red dot.">
            <a:extLst>
              <a:ext uri="{FF2B5EF4-FFF2-40B4-BE49-F238E27FC236}">
                <a16:creationId xmlns:a16="http://schemas.microsoft.com/office/drawing/2014/main" id="{5E03179B-9E63-435C-A367-0E88E9C9C8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394" y="394282"/>
            <a:ext cx="8391210" cy="5209564"/>
          </a:xfrm>
          <a:prstGeom prst="rect">
            <a:avLst/>
          </a:prstGeom>
          <a:noFill/>
          <a:ln>
            <a:noFill/>
          </a:ln>
        </p:spPr>
      </p:pic>
      <p:sp>
        <p:nvSpPr>
          <p:cNvPr id="6" name="TextBox 5">
            <a:extLst>
              <a:ext uri="{FF2B5EF4-FFF2-40B4-BE49-F238E27FC236}">
                <a16:creationId xmlns:a16="http://schemas.microsoft.com/office/drawing/2014/main" id="{0129E959-7B47-4DC3-9D28-C0E3D6786396}"/>
              </a:ext>
            </a:extLst>
          </p:cNvPr>
          <p:cNvSpPr txBox="1"/>
          <p:nvPr/>
        </p:nvSpPr>
        <p:spPr>
          <a:xfrm>
            <a:off x="349419" y="5712206"/>
            <a:ext cx="8322579" cy="923330"/>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Possible routes up to caldera from base camp at the bottom of the shield. In between the base and summit camps, approx. 15 solar powered hiking shelters would be needed about every 12 miles to provide heat, water and oxygen.  </a:t>
            </a:r>
          </a:p>
        </p:txBody>
      </p:sp>
      <p:sp>
        <p:nvSpPr>
          <p:cNvPr id="9" name="TextBox 8">
            <a:extLst>
              <a:ext uri="{FF2B5EF4-FFF2-40B4-BE49-F238E27FC236}">
                <a16:creationId xmlns:a16="http://schemas.microsoft.com/office/drawing/2014/main" id="{C0A4D14D-666C-4318-BB23-19501C506293}"/>
              </a:ext>
            </a:extLst>
          </p:cNvPr>
          <p:cNvSpPr txBox="1"/>
          <p:nvPr/>
        </p:nvSpPr>
        <p:spPr>
          <a:xfrm>
            <a:off x="8646742" y="394282"/>
            <a:ext cx="3503106" cy="2169825"/>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It’s 417 miles RT from base to top </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35 </a:t>
            </a:r>
            <a:r>
              <a:rPr lang="en-US" b="1" dirty="0">
                <a:latin typeface="Calibri" panose="020F0502020204030204" pitchFamily="34" charset="0"/>
                <a:ea typeface="Calibri" panose="020F0502020204030204" pitchFamily="34" charset="0"/>
                <a:cs typeface="Times New Roman" panose="02020603050405020304" pitchFamily="18" charset="0"/>
              </a:rPr>
              <a:t>sols. Optional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4-mile rappel drop from the rim and ~9 sols RT to cross the 53-mile-wide caldera.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A 1,440-mile rover trip from Acheron Spaceport to a base camp</a:t>
            </a:r>
            <a:r>
              <a:rPr lang="en-US" b="1" dirty="0">
                <a:latin typeface="Calibri" panose="020F0502020204030204" pitchFamily="34" charset="0"/>
                <a:ea typeface="Calibri" panose="020F0502020204030204" pitchFamily="34" charset="0"/>
                <a:cs typeface="Times New Roman" panose="02020603050405020304" pitchFamily="18" charset="0"/>
              </a:rPr>
              <a:t> at 40 mph would take ~4 sols.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Artist's concept of two astronauts on a canyon ledge, gazing at a mountain horizon with two moons in the Martian sky.">
            <a:extLst>
              <a:ext uri="{FF2B5EF4-FFF2-40B4-BE49-F238E27FC236}">
                <a16:creationId xmlns:a16="http://schemas.microsoft.com/office/drawing/2014/main" id="{587907D6-A3E2-44B3-801C-F789DE920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411" y="2778370"/>
            <a:ext cx="2549768" cy="407963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A501D67-F188-4A0F-9430-4848B5431EE7}"/>
              </a:ext>
            </a:extLst>
          </p:cNvPr>
          <p:cNvSpPr/>
          <p:nvPr/>
        </p:nvSpPr>
        <p:spPr>
          <a:xfrm>
            <a:off x="703385" y="43335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9B7AA689-7D06-4E89-B694-39AA9E4FE5EA}"/>
              </a:ext>
            </a:extLst>
          </p:cNvPr>
          <p:cNvSpPr/>
          <p:nvPr/>
        </p:nvSpPr>
        <p:spPr>
          <a:xfrm>
            <a:off x="4217600" y="1432899"/>
            <a:ext cx="517585" cy="51758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2E4A9371-D81F-43DF-A62F-430EEF9BAE0B}"/>
              </a:ext>
            </a:extLst>
          </p:cNvPr>
          <p:cNvSpPr/>
          <p:nvPr/>
        </p:nvSpPr>
        <p:spPr>
          <a:xfrm rot="16200000">
            <a:off x="3807846" y="1622942"/>
            <a:ext cx="819509" cy="42557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5139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 calcmode="lin" valueType="num">
                                      <p:cBhvr>
                                        <p:cTn id="41" dur="500" fill="hold"/>
                                        <p:tgtEl>
                                          <p:spTgt spid="3074"/>
                                        </p:tgtEl>
                                        <p:attrNameLst>
                                          <p:attrName>ppt_w</p:attrName>
                                        </p:attrNameLst>
                                      </p:cBhvr>
                                      <p:tavLst>
                                        <p:tav tm="0">
                                          <p:val>
                                            <p:fltVal val="0"/>
                                          </p:val>
                                        </p:tav>
                                        <p:tav tm="100000">
                                          <p:val>
                                            <p:strVal val="#ppt_w"/>
                                          </p:val>
                                        </p:tav>
                                      </p:tavLst>
                                    </p:anim>
                                    <p:anim calcmode="lin" valueType="num">
                                      <p:cBhvr>
                                        <p:cTn id="42" dur="500" fill="hold"/>
                                        <p:tgtEl>
                                          <p:spTgt spid="3074"/>
                                        </p:tgtEl>
                                        <p:attrNameLst>
                                          <p:attrName>ppt_h</p:attrName>
                                        </p:attrNameLst>
                                      </p:cBhvr>
                                      <p:tavLst>
                                        <p:tav tm="0">
                                          <p:val>
                                            <p:fltVal val="0"/>
                                          </p:val>
                                        </p:tav>
                                        <p:tav tm="100000">
                                          <p:val>
                                            <p:strVal val="#ppt_h"/>
                                          </p:val>
                                        </p:tav>
                                      </p:tavLst>
                                    </p:anim>
                                    <p:animEffect transition="in" filter="fade">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274511-AFFA-4BB8-B066-7BE9A5DA9536}"/>
              </a:ext>
            </a:extLst>
          </p:cNvPr>
          <p:cNvSpPr txBox="1"/>
          <p:nvPr/>
        </p:nvSpPr>
        <p:spPr>
          <a:xfrm>
            <a:off x="8361937" y="918040"/>
            <a:ext cx="3407817" cy="1061829"/>
          </a:xfrm>
          <a:prstGeom prst="rect">
            <a:avLst/>
          </a:prstGeom>
          <a:noFill/>
        </p:spPr>
        <p:txBody>
          <a:bodyPr wrap="square">
            <a:spAutoFit/>
          </a:bodyPr>
          <a:lstStyle/>
          <a:p>
            <a:pPr marL="0" marR="0">
              <a:spcBef>
                <a:spcPts val="0"/>
              </a:spcBef>
              <a:spcAft>
                <a:spcPts val="0"/>
              </a:spcAft>
            </a:pPr>
            <a:r>
              <a:rPr lang="en-US" b="1" u="sng" dirty="0">
                <a:latin typeface="Calibri" panose="020F0502020204030204" pitchFamily="34" charset="0"/>
                <a:ea typeface="Calibri" panose="020F0502020204030204" pitchFamily="34" charset="0"/>
                <a:cs typeface="Times New Roman" panose="02020603050405020304" pitchFamily="18" charset="0"/>
              </a:rPr>
              <a:t>Tharsis Montes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Ascraeus</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Mons, Pavonis Mons and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Arsia</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Mons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900" b="1"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A Triple Peak Ascent</a:t>
            </a:r>
            <a:endParaRPr lang="en-US" sz="18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Image Credit: NASA/JPL/Malin Space Science Systems">
            <a:extLst>
              <a:ext uri="{FF2B5EF4-FFF2-40B4-BE49-F238E27FC236}">
                <a16:creationId xmlns:a16="http://schemas.microsoft.com/office/drawing/2014/main" id="{6C1E8057-2D57-496C-8C76-58C5E5CC799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09800"/>
            <a:ext cx="8188285" cy="6087398"/>
          </a:xfrm>
          <a:prstGeom prst="rect">
            <a:avLst/>
          </a:prstGeom>
          <a:noFill/>
          <a:ln>
            <a:noFill/>
          </a:ln>
        </p:spPr>
      </p:pic>
      <p:sp>
        <p:nvSpPr>
          <p:cNvPr id="9" name="TextBox 8">
            <a:extLst>
              <a:ext uri="{FF2B5EF4-FFF2-40B4-BE49-F238E27FC236}">
                <a16:creationId xmlns:a16="http://schemas.microsoft.com/office/drawing/2014/main" id="{4C12970A-142C-43BA-9EB6-10D235985F98}"/>
              </a:ext>
            </a:extLst>
          </p:cNvPr>
          <p:cNvSpPr txBox="1"/>
          <p:nvPr/>
        </p:nvSpPr>
        <p:spPr>
          <a:xfrm>
            <a:off x="8361937" y="2171244"/>
            <a:ext cx="3481301" cy="4247317"/>
          </a:xfrm>
          <a:prstGeom prst="rect">
            <a:avLst/>
          </a:prstGeom>
          <a:noFill/>
        </p:spPr>
        <p:txBody>
          <a:bodyPr wrap="square">
            <a:spAutoFit/>
          </a:bodyPr>
          <a:lstStyle/>
          <a:p>
            <a:pPr marL="0" marR="0">
              <a:spcBef>
                <a:spcPts val="0"/>
              </a:spcBef>
              <a:spcAft>
                <a:spcPts val="0"/>
              </a:spcAft>
            </a:pP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Ascraeus</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Mons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roughly 300 miles in diameter and is the second highest mountain on Mars, with a summit elevation of 11.2 miles. </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volcano has a very low profile with an average flank slope of 7°. Slopes are steepest in the middle portion of the flanks, flattening out toward the base and near the top where a broad summit plateau and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3" tooltip="Caldera">
                  <a:extLst>
                    <a:ext uri="{A12FA001-AC4F-418D-AE19-62706E023703}">
                      <ahyp:hlinkClr xmlns:ahyp="http://schemas.microsoft.com/office/drawing/2018/hyperlinkcolor" val="tx"/>
                    </a:ext>
                  </a:extLst>
                </a:hlinkClick>
              </a:rPr>
              <a:t>caldera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complex are located.</a:t>
            </a: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Hiking ~300 miles RT to the  top would take ~25 sols. Plus 2 sols RT travel from Pavonis Base.</a:t>
            </a:r>
          </a:p>
        </p:txBody>
      </p:sp>
    </p:spTree>
    <p:extLst>
      <p:ext uri="{BB962C8B-B14F-4D97-AF65-F5344CB8AC3E}">
        <p14:creationId xmlns:p14="http://schemas.microsoft.com/office/powerpoint/2010/main" val="2323810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anim calcmode="lin" valueType="num">
                                      <p:cBhvr>
                                        <p:cTn id="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A2530-230D-4B53-97FB-697D62A97D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23" y="0"/>
            <a:ext cx="10695963" cy="6858000"/>
          </a:xfrm>
          <a:prstGeom prst="rect">
            <a:avLst/>
          </a:prstGeom>
          <a:noFill/>
          <a:ln>
            <a:noFill/>
          </a:ln>
        </p:spPr>
      </p:pic>
      <p:sp>
        <p:nvSpPr>
          <p:cNvPr id="2" name="Arrow: Right 1">
            <a:extLst>
              <a:ext uri="{FF2B5EF4-FFF2-40B4-BE49-F238E27FC236}">
                <a16:creationId xmlns:a16="http://schemas.microsoft.com/office/drawing/2014/main" id="{8D6AB02B-2587-41A4-8D4E-CC4FCEE69DE2}"/>
              </a:ext>
            </a:extLst>
          </p:cNvPr>
          <p:cNvSpPr/>
          <p:nvPr/>
        </p:nvSpPr>
        <p:spPr>
          <a:xfrm rot="17013911">
            <a:off x="4534872" y="36963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0940B6D5-4308-4417-869E-C4EBBACA662A}"/>
              </a:ext>
            </a:extLst>
          </p:cNvPr>
          <p:cNvSpPr/>
          <p:nvPr/>
        </p:nvSpPr>
        <p:spPr>
          <a:xfrm rot="12474466">
            <a:off x="5977073" y="53708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7CB19D3C-A3A3-41C1-B8FE-F2A8938CA9CD}"/>
              </a:ext>
            </a:extLst>
          </p:cNvPr>
          <p:cNvSpPr/>
          <p:nvPr/>
        </p:nvSpPr>
        <p:spPr>
          <a:xfrm rot="16200000">
            <a:off x="9256143" y="6315294"/>
            <a:ext cx="569343" cy="49325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ave 5">
            <a:extLst>
              <a:ext uri="{FF2B5EF4-FFF2-40B4-BE49-F238E27FC236}">
                <a16:creationId xmlns:a16="http://schemas.microsoft.com/office/drawing/2014/main" id="{0473FBFE-64A7-42A2-9CF0-4716AFA5DF4E}"/>
              </a:ext>
            </a:extLst>
          </p:cNvPr>
          <p:cNvSpPr/>
          <p:nvPr/>
        </p:nvSpPr>
        <p:spPr>
          <a:xfrm rot="10800000">
            <a:off x="4784944" y="1437742"/>
            <a:ext cx="517585" cy="51758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F102CCD2-6F33-4141-A8FC-B49E7C28C985}"/>
              </a:ext>
            </a:extLst>
          </p:cNvPr>
          <p:cNvSpPr/>
          <p:nvPr/>
        </p:nvSpPr>
        <p:spPr>
          <a:xfrm rot="16200000">
            <a:off x="4846768" y="1652860"/>
            <a:ext cx="819509" cy="42557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4019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1D62-FC7D-4D1C-951F-E725EE692E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8799" y="434143"/>
            <a:ext cx="5757201" cy="5801308"/>
          </a:xfrm>
          <a:prstGeom prst="rect">
            <a:avLst/>
          </a:prstGeom>
          <a:noFill/>
          <a:ln>
            <a:noFill/>
          </a:ln>
        </p:spPr>
      </p:pic>
      <p:sp>
        <p:nvSpPr>
          <p:cNvPr id="5" name="TextBox 4">
            <a:extLst>
              <a:ext uri="{FF2B5EF4-FFF2-40B4-BE49-F238E27FC236}">
                <a16:creationId xmlns:a16="http://schemas.microsoft.com/office/drawing/2014/main" id="{F45F6A1F-3BFF-4EC1-B9A4-4A31651BDB40}"/>
              </a:ext>
            </a:extLst>
          </p:cNvPr>
          <p:cNvSpPr txBox="1"/>
          <p:nvPr/>
        </p:nvSpPr>
        <p:spPr>
          <a:xfrm>
            <a:off x="6371912" y="329053"/>
            <a:ext cx="5363361" cy="3831818"/>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Spelunking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The lava plains northwest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Ascraeus</a:t>
            </a:r>
            <a:r>
              <a:rPr lang="en-US" sz="1800" dirty="0">
                <a:effectLst/>
                <a:latin typeface="Calibri" panose="020F0502020204030204" pitchFamily="34" charset="0"/>
                <a:ea typeface="Calibri" panose="020F0502020204030204" pitchFamily="34" charset="0"/>
                <a:cs typeface="Times New Roman" panose="02020603050405020304" pitchFamily="18" charset="0"/>
              </a:rPr>
              <a:t> Mons are notable for having two dark collapsed pits.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pits measure about 1,017 and 590 ft in diameter and the larger pit is approximately 590 feet deep. The eastern walls of the pits consist of steep, overhanging ledges. The bottoms of both pits contain sediments and large boulders. </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pit craters are believed to have formed by a collapse into a subsurface void created by a lava tube. They are similar to volcanic pit craters on Earth, such as the Devil's Throat crater on Kilauea Volcano, Hawaii.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some cases, they may mark skylights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or entrances to subsurface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3" tooltip="Lava cave">
                  <a:extLst>
                    <a:ext uri="{A12FA001-AC4F-418D-AE19-62706E023703}">
                      <ahyp:hlinkClr xmlns:ahyp="http://schemas.microsoft.com/office/drawing/2018/hyperlinkcolor" val="tx"/>
                    </a:ext>
                  </a:extLst>
                </a:hlinkClick>
              </a:rPr>
              <a:t>lava caves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4" name="Picture 3" descr="A close-up of a cave&#10;&#10;Description automatically generated with medium confidence">
            <a:extLst>
              <a:ext uri="{FF2B5EF4-FFF2-40B4-BE49-F238E27FC236}">
                <a16:creationId xmlns:a16="http://schemas.microsoft.com/office/drawing/2014/main" id="{B745A0E7-F04E-4480-B67B-9DBA915CB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167" y="4237071"/>
            <a:ext cx="3882794" cy="2480457"/>
          </a:xfrm>
          <a:prstGeom prst="rect">
            <a:avLst/>
          </a:prstGeom>
        </p:spPr>
      </p:pic>
    </p:spTree>
    <p:extLst>
      <p:ext uri="{BB962C8B-B14F-4D97-AF65-F5344CB8AC3E}">
        <p14:creationId xmlns:p14="http://schemas.microsoft.com/office/powerpoint/2010/main" val="2445918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AFF4B-D2D2-4E31-9BF7-7D38212AC8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920918" cy="6858000"/>
          </a:xfrm>
          <a:prstGeom prst="rect">
            <a:avLst/>
          </a:prstGeom>
          <a:noFill/>
          <a:ln>
            <a:noFill/>
          </a:ln>
        </p:spPr>
      </p:pic>
      <p:sp>
        <p:nvSpPr>
          <p:cNvPr id="5" name="TextBox 4">
            <a:extLst>
              <a:ext uri="{FF2B5EF4-FFF2-40B4-BE49-F238E27FC236}">
                <a16:creationId xmlns:a16="http://schemas.microsoft.com/office/drawing/2014/main" id="{09E1DBED-0CE0-4E6B-ADC7-2F43BE6B4988}"/>
              </a:ext>
            </a:extLst>
          </p:cNvPr>
          <p:cNvSpPr txBox="1"/>
          <p:nvPr/>
        </p:nvSpPr>
        <p:spPr>
          <a:xfrm>
            <a:off x="7198816" y="71527"/>
            <a:ext cx="4756775" cy="6786473"/>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Pavonis Mons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the smallest of the Tharsis Montes volcanoes, measuring about 233 miles across and 6.4 miles above its base or 8.7 miles above the Martian “sea level.”</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shield volcano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Pavonis Mons has an extremely low profile with flank slopes that average only 4°. The summit contains a deep, circular </a:t>
            </a:r>
            <a:r>
              <a:rPr lang="en-US" dirty="0">
                <a:latin typeface="Calibri" panose="020F0502020204030204" pitchFamily="34" charset="0"/>
                <a:ea typeface="Calibri" panose="020F0502020204030204" pitchFamily="34" charset="0"/>
                <a:cs typeface="Times New Roman" panose="02020603050405020304" pitchFamily="18" charset="0"/>
              </a:rPr>
              <a:t>caldera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is 29 miles in diameter and almost 3 miles deep.</a:t>
            </a:r>
          </a:p>
          <a:p>
            <a:pPr marL="0" marR="0">
              <a:spcBef>
                <a:spcPts val="0"/>
              </a:spcBef>
              <a:spcAft>
                <a:spcPts val="0"/>
              </a:spcAft>
            </a:pPr>
            <a:endParaRPr lang="en-US" sz="1800"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G</a:t>
            </a:r>
            <a:r>
              <a:rPr lang="en-US" sz="1800" dirty="0">
                <a:effectLst/>
                <a:latin typeface="Calibri" panose="020F0502020204030204" pitchFamily="34" charset="0"/>
                <a:ea typeface="Calibri" panose="020F0502020204030204" pitchFamily="34" charset="0"/>
                <a:cs typeface="Times New Roman" panose="02020603050405020304" pitchFamily="18" charset="0"/>
              </a:rPr>
              <a:t>laciers </a:t>
            </a:r>
            <a:r>
              <a:rPr lang="en-US" dirty="0">
                <a:latin typeface="Calibri" panose="020F0502020204030204" pitchFamily="34" charset="0"/>
                <a:ea typeface="Calibri" panose="020F0502020204030204" pitchFamily="34" charset="0"/>
                <a:cs typeface="Times New Roman" panose="02020603050405020304" pitchFamily="18" charset="0"/>
              </a:rPr>
              <a:t>once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existed on Pavonis Mons and may still to some extent. Evidence includes moraines "dropped" by glaciers, a knobby area (caused by ice sublimating), and a smooth section that flows over other deposits (debris-covered glacial ice). </a:t>
            </a: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A potential site for ice harvesting and geology science stations, a visitor center and aerial tram up to a remote telecommunications center on the peak. A high-speed tram would take about 3 hours RT at 75 mph. A “mule train” could ferry ice to the Acheron Spaceport ~1,430 miles or ~8 sols at 20 mph. By rover at 40 mph ~4 sols.</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Hiking the Pavonis caldera would take 58 miles RT and 3-mile rappel/climb. ~5 sols..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FC18526B-0FE9-447B-98BB-6279E4007D73}"/>
              </a:ext>
            </a:extLst>
          </p:cNvPr>
          <p:cNvSpPr/>
          <p:nvPr/>
        </p:nvSpPr>
        <p:spPr>
          <a:xfrm rot="12871366">
            <a:off x="5687735" y="1451295"/>
            <a:ext cx="978408" cy="26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B066CD09-8FDA-4C9B-B66E-12B4DA6A5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782" y="2336054"/>
            <a:ext cx="1896492" cy="303438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29D40BE-7134-4DB5-A6F2-07547ABC26BB}"/>
              </a:ext>
            </a:extLst>
          </p:cNvPr>
          <p:cNvSpPr/>
          <p:nvPr/>
        </p:nvSpPr>
        <p:spPr>
          <a:xfrm rot="2540011">
            <a:off x="2497708" y="2367568"/>
            <a:ext cx="775458" cy="20679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ircle: Hollow 8">
            <a:extLst>
              <a:ext uri="{FF2B5EF4-FFF2-40B4-BE49-F238E27FC236}">
                <a16:creationId xmlns:a16="http://schemas.microsoft.com/office/drawing/2014/main" id="{39F8B241-927D-4254-A8AE-25199802AA67}"/>
              </a:ext>
            </a:extLst>
          </p:cNvPr>
          <p:cNvSpPr/>
          <p:nvPr/>
        </p:nvSpPr>
        <p:spPr>
          <a:xfrm>
            <a:off x="1980808" y="2056222"/>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entagon 9">
            <a:extLst>
              <a:ext uri="{FF2B5EF4-FFF2-40B4-BE49-F238E27FC236}">
                <a16:creationId xmlns:a16="http://schemas.microsoft.com/office/drawing/2014/main" id="{3C62D166-BFBC-44FE-974F-9F16CBA8DF09}"/>
              </a:ext>
            </a:extLst>
          </p:cNvPr>
          <p:cNvSpPr/>
          <p:nvPr/>
        </p:nvSpPr>
        <p:spPr>
          <a:xfrm>
            <a:off x="2334166" y="2021317"/>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CD23404D-10BB-4022-A369-5E9B74A3D927}"/>
              </a:ext>
            </a:extLst>
          </p:cNvPr>
          <p:cNvSpPr/>
          <p:nvPr/>
        </p:nvSpPr>
        <p:spPr>
          <a:xfrm>
            <a:off x="2186529" y="1859495"/>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87CADA5B-29C6-4E4F-8AB2-C065DF96213D}"/>
              </a:ext>
            </a:extLst>
          </p:cNvPr>
          <p:cNvSpPr/>
          <p:nvPr/>
        </p:nvSpPr>
        <p:spPr>
          <a:xfrm rot="16200000">
            <a:off x="2814169" y="2253191"/>
            <a:ext cx="819509" cy="42557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a:extLst>
              <a:ext uri="{FF2B5EF4-FFF2-40B4-BE49-F238E27FC236}">
                <a16:creationId xmlns:a16="http://schemas.microsoft.com/office/drawing/2014/main" id="{0B26A653-3F79-4ADF-A58B-7306892F0570}"/>
              </a:ext>
            </a:extLst>
          </p:cNvPr>
          <p:cNvSpPr/>
          <p:nvPr/>
        </p:nvSpPr>
        <p:spPr>
          <a:xfrm>
            <a:off x="3159292" y="2094486"/>
            <a:ext cx="517585" cy="51758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559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052"/>
                                        </p:tgtEl>
                                        <p:attrNameLst>
                                          <p:attrName>style.visibility</p:attrName>
                                        </p:attrNameLst>
                                      </p:cBhvr>
                                      <p:to>
                                        <p:strVal val="visible"/>
                                      </p:to>
                                    </p:set>
                                    <p:anim calcmode="lin" valueType="num">
                                      <p:cBhvr>
                                        <p:cTn id="66" dur="500" fill="hold"/>
                                        <p:tgtEl>
                                          <p:spTgt spid="2052"/>
                                        </p:tgtEl>
                                        <p:attrNameLst>
                                          <p:attrName>ppt_w</p:attrName>
                                        </p:attrNameLst>
                                      </p:cBhvr>
                                      <p:tavLst>
                                        <p:tav tm="0">
                                          <p:val>
                                            <p:fltVal val="0"/>
                                          </p:val>
                                        </p:tav>
                                        <p:tav tm="100000">
                                          <p:val>
                                            <p:strVal val="#ppt_w"/>
                                          </p:val>
                                        </p:tav>
                                      </p:tavLst>
                                    </p:anim>
                                    <p:anim calcmode="lin" valueType="num">
                                      <p:cBhvr>
                                        <p:cTn id="67" dur="500" fill="hold"/>
                                        <p:tgtEl>
                                          <p:spTgt spid="2052"/>
                                        </p:tgtEl>
                                        <p:attrNameLst>
                                          <p:attrName>ppt_h</p:attrName>
                                        </p:attrNameLst>
                                      </p:cBhvr>
                                      <p:tavLst>
                                        <p:tav tm="0">
                                          <p:val>
                                            <p:fltVal val="0"/>
                                          </p:val>
                                        </p:tav>
                                        <p:tav tm="100000">
                                          <p:val>
                                            <p:strVal val="#ppt_h"/>
                                          </p:val>
                                        </p:tav>
                                      </p:tavLst>
                                    </p:anim>
                                    <p:animEffect transition="in" filter="fade">
                                      <p:cBhvr>
                                        <p:cTn id="6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C1F92-C994-4A4C-A47A-EC1AEC35DB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56372"/>
            <a:ext cx="8531604" cy="6145256"/>
          </a:xfrm>
          <a:prstGeom prst="rect">
            <a:avLst/>
          </a:prstGeom>
          <a:noFill/>
          <a:ln>
            <a:noFill/>
          </a:ln>
        </p:spPr>
      </p:pic>
      <p:sp>
        <p:nvSpPr>
          <p:cNvPr id="5" name="TextBox 4">
            <a:extLst>
              <a:ext uri="{FF2B5EF4-FFF2-40B4-BE49-F238E27FC236}">
                <a16:creationId xmlns:a16="http://schemas.microsoft.com/office/drawing/2014/main" id="{A325F0E2-90DA-4023-AC2F-0A8532D6D578}"/>
              </a:ext>
            </a:extLst>
          </p:cNvPr>
          <p:cNvSpPr txBox="1"/>
          <p:nvPr/>
        </p:nvSpPr>
        <p:spPr>
          <a:xfrm>
            <a:off x="8624285" y="548658"/>
            <a:ext cx="3439488" cy="6186309"/>
          </a:xfrm>
          <a:prstGeom prst="rect">
            <a:avLst/>
          </a:prstGeom>
          <a:noFill/>
        </p:spPr>
        <p:txBody>
          <a:bodyPr wrap="square">
            <a:spAutoFit/>
          </a:bodyPr>
          <a:lstStyle/>
          <a:p>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Arsia</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Mons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a:t>
            </a:r>
            <a:r>
              <a:rPr lang="en-US" dirty="0">
                <a:latin typeface="Calibri" panose="020F0502020204030204" pitchFamily="34" charset="0"/>
                <a:ea typeface="Calibri" panose="020F0502020204030204" pitchFamily="34" charset="0"/>
                <a:cs typeface="Times New Roman" panose="02020603050405020304" pitchFamily="18" charset="0"/>
              </a:rPr>
              <a:t>shield volcano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a relatively low slope and a massive </a:t>
            </a:r>
            <a:r>
              <a:rPr lang="en-US" dirty="0">
                <a:latin typeface="Calibri" panose="020F0502020204030204" pitchFamily="34" charset="0"/>
                <a:ea typeface="Calibri" panose="020F0502020204030204" pitchFamily="34" charset="0"/>
                <a:cs typeface="Times New Roman" panose="02020603050405020304" pitchFamily="18" charset="0"/>
              </a:rPr>
              <a:t>caldera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its summit. </a:t>
            </a:r>
          </a:p>
          <a:p>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southernmost of the three </a:t>
            </a:r>
            <a:r>
              <a:rPr lang="en-US" dirty="0">
                <a:latin typeface="Calibri" panose="020F0502020204030204" pitchFamily="34" charset="0"/>
                <a:ea typeface="Calibri" panose="020F0502020204030204" pitchFamily="34" charset="0"/>
                <a:cs typeface="Times New Roman" panose="02020603050405020304" pitchFamily="18" charset="0"/>
              </a:rPr>
              <a:t>Tharsis Montes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volcanoes</a:t>
            </a:r>
            <a:r>
              <a:rPr lang="en-US" dirty="0">
                <a:latin typeface="Calibri" panose="020F0502020204030204" pitchFamily="34" charset="0"/>
                <a:ea typeface="Calibri" panose="020F0502020204030204" pitchFamily="34" charset="0"/>
                <a:cs typeface="Times New Roman" panose="02020603050405020304" pitchFamily="18" charset="0"/>
              </a:rPr>
              <a:t>, 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volcano is 270 miles in diameter, almost 10.7 miles high (7.6 miles higher than the surrounding plains).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summit </a:t>
            </a:r>
            <a:r>
              <a:rPr lang="en-US" dirty="0">
                <a:latin typeface="Calibri" panose="020F0502020204030204" pitchFamily="34" charset="0"/>
                <a:ea typeface="Calibri" panose="020F0502020204030204" pitchFamily="34" charset="0"/>
                <a:cs typeface="Times New Roman" panose="02020603050405020304" pitchFamily="18" charset="0"/>
              </a:rPr>
              <a:t>caldera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72 miles wide</a:t>
            </a:r>
            <a:r>
              <a:rPr lang="en-US" dirty="0">
                <a:latin typeface="Calibri" panose="020F0502020204030204" pitchFamily="34" charset="0"/>
                <a:ea typeface="Calibri" panose="020F0502020204030204" pitchFamily="34" charset="0"/>
                <a:cs typeface="Times New Roman" panose="02020603050405020304" pitchFamily="18" charset="0"/>
              </a:rPr>
              <a:t> and was formed ~150 million years ago.</a:t>
            </a:r>
            <a:endParaRPr lang="en-US" dirty="0"/>
          </a:p>
          <a:p>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Next to Olympus Mons, it is the largest known volcano in terms of</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volume.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Arsia</a:t>
            </a:r>
            <a:r>
              <a:rPr lang="en-US" sz="1800" dirty="0">
                <a:effectLst/>
                <a:latin typeface="Calibri" panose="020F0502020204030204" pitchFamily="34" charset="0"/>
                <a:ea typeface="Calibri" panose="020F0502020204030204" pitchFamily="34" charset="0"/>
                <a:cs typeface="Times New Roman" panose="02020603050405020304" pitchFamily="18" charset="0"/>
              </a:rPr>
              <a:t> Mons has 30 times the volume of </a:t>
            </a:r>
            <a:r>
              <a:rPr lang="en-US" u="sng" dirty="0">
                <a:latin typeface="Calibri" panose="020F0502020204030204" pitchFamily="34" charset="0"/>
                <a:ea typeface="Calibri" panose="020F0502020204030204" pitchFamily="34" charset="0"/>
                <a:cs typeface="Times New Roman" panose="02020603050405020304" pitchFamily="18" charset="0"/>
              </a:rPr>
              <a:t>Mauna Loa, Hawaii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largest volcano on the Earth.</a:t>
            </a:r>
          </a:p>
          <a:p>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Travel ~270 miles RT from a base camp to the top at 12 miles/sol would take ~23 sols. Plus 2 sols RT travel from Pavonis Base.</a:t>
            </a:r>
            <a:endParaRPr lang="en-US" sz="900" dirty="0">
              <a:latin typeface="Calibri" panose="020F0502020204030204" pitchFamily="34" charset="0"/>
              <a:cs typeface="Times New Roman" panose="02020603050405020304" pitchFamily="18" charset="0"/>
            </a:endParaRPr>
          </a:p>
        </p:txBody>
      </p:sp>
      <p:sp>
        <p:nvSpPr>
          <p:cNvPr id="2" name="Arrow: Right 1">
            <a:extLst>
              <a:ext uri="{FF2B5EF4-FFF2-40B4-BE49-F238E27FC236}">
                <a16:creationId xmlns:a16="http://schemas.microsoft.com/office/drawing/2014/main" id="{FA10F19C-7D3E-4125-9E1E-753A852108B3}"/>
              </a:ext>
            </a:extLst>
          </p:cNvPr>
          <p:cNvSpPr/>
          <p:nvPr/>
        </p:nvSpPr>
        <p:spPr>
          <a:xfrm rot="8617647">
            <a:off x="4144785" y="3391793"/>
            <a:ext cx="9257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610906B4-1341-4420-8246-1BA0BC2D0201}"/>
              </a:ext>
            </a:extLst>
          </p:cNvPr>
          <p:cNvSpPr/>
          <p:nvPr/>
        </p:nvSpPr>
        <p:spPr>
          <a:xfrm rot="16034678">
            <a:off x="4877558" y="3126829"/>
            <a:ext cx="495794" cy="4034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ave 6">
            <a:extLst>
              <a:ext uri="{FF2B5EF4-FFF2-40B4-BE49-F238E27FC236}">
                <a16:creationId xmlns:a16="http://schemas.microsoft.com/office/drawing/2014/main" id="{7BA00662-6E12-4076-AA47-2C6A22FF6738}"/>
              </a:ext>
            </a:extLst>
          </p:cNvPr>
          <p:cNvSpPr/>
          <p:nvPr/>
        </p:nvSpPr>
        <p:spPr>
          <a:xfrm rot="10800000">
            <a:off x="3685743" y="2905721"/>
            <a:ext cx="517585" cy="51758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3DA81E48-59BC-4110-80CA-6212836A701B}"/>
              </a:ext>
            </a:extLst>
          </p:cNvPr>
          <p:cNvSpPr/>
          <p:nvPr/>
        </p:nvSpPr>
        <p:spPr>
          <a:xfrm rot="16200000">
            <a:off x="3801607" y="3140965"/>
            <a:ext cx="819509" cy="42557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7164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B0D4F-352F-43C6-BC92-7FF341D861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316" y="1074729"/>
            <a:ext cx="7700010" cy="5144770"/>
          </a:xfrm>
          <a:prstGeom prst="rect">
            <a:avLst/>
          </a:prstGeom>
          <a:noFill/>
          <a:ln>
            <a:noFill/>
          </a:ln>
        </p:spPr>
      </p:pic>
      <p:sp>
        <p:nvSpPr>
          <p:cNvPr id="5" name="TextBox 4">
            <a:extLst>
              <a:ext uri="{FF2B5EF4-FFF2-40B4-BE49-F238E27FC236}">
                <a16:creationId xmlns:a16="http://schemas.microsoft.com/office/drawing/2014/main" id="{74546C5A-DB13-4C15-9D5D-645BA67272AA}"/>
              </a:ext>
            </a:extLst>
          </p:cNvPr>
          <p:cNvSpPr txBox="1"/>
          <p:nvPr/>
        </p:nvSpPr>
        <p:spPr>
          <a:xfrm>
            <a:off x="1291904" y="214199"/>
            <a:ext cx="9815117" cy="646331"/>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More Spelunking!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 As of 2007, seven reputed cave entrances have been identified in satellite imagery of the flanks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Arsia</a:t>
            </a:r>
            <a:r>
              <a:rPr lang="en-US" sz="1800" dirty="0">
                <a:effectLst/>
                <a:latin typeface="Calibri" panose="020F0502020204030204" pitchFamily="34" charset="0"/>
                <a:ea typeface="Calibri" panose="020F0502020204030204" pitchFamily="34" charset="0"/>
                <a:cs typeface="Times New Roman" panose="02020603050405020304" pitchFamily="18" charset="0"/>
              </a:rPr>
              <a:t> Mons. They resemble "skylights" formed by the collapse of </a:t>
            </a:r>
            <a:r>
              <a:rPr lang="en-US" dirty="0">
                <a:latin typeface="Calibri" panose="020F0502020204030204" pitchFamily="34" charset="0"/>
                <a:ea typeface="Calibri" panose="020F0502020204030204" pitchFamily="34" charset="0"/>
                <a:cs typeface="Times New Roman" panose="02020603050405020304" pitchFamily="18" charset="0"/>
              </a:rPr>
              <a:t>lava tube</a:t>
            </a:r>
            <a:r>
              <a:rPr lang="en-US" sz="1800" dirty="0">
                <a:effectLst/>
                <a:latin typeface="Calibri" panose="020F0502020204030204" pitchFamily="34" charset="0"/>
                <a:ea typeface="Calibri" panose="020F0502020204030204" pitchFamily="34" charset="0"/>
                <a:cs typeface="Times New Roman" panose="02020603050405020304" pitchFamily="18" charset="0"/>
              </a:rPr>
              <a:t> ceilings. </a:t>
            </a:r>
            <a:endParaRPr lang="en-US" dirty="0"/>
          </a:p>
        </p:txBody>
      </p:sp>
      <p:pic>
        <p:nvPicPr>
          <p:cNvPr id="6" name="Picture 5">
            <a:extLst>
              <a:ext uri="{FF2B5EF4-FFF2-40B4-BE49-F238E27FC236}">
                <a16:creationId xmlns:a16="http://schemas.microsoft.com/office/drawing/2014/main" id="{B0EEEC32-F43F-4D44-B40D-066F2F472B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7596" y="1074729"/>
            <a:ext cx="4264404" cy="3353673"/>
          </a:xfrm>
          <a:prstGeom prst="rect">
            <a:avLst/>
          </a:prstGeom>
          <a:noFill/>
          <a:ln>
            <a:noFill/>
          </a:ln>
        </p:spPr>
      </p:pic>
      <p:sp>
        <p:nvSpPr>
          <p:cNvPr id="9" name="TextBox 8">
            <a:extLst>
              <a:ext uri="{FF2B5EF4-FFF2-40B4-BE49-F238E27FC236}">
                <a16:creationId xmlns:a16="http://schemas.microsoft.com/office/drawing/2014/main" id="{9EED2F0C-3484-414C-BD98-CCD0792058A6}"/>
              </a:ext>
            </a:extLst>
          </p:cNvPr>
          <p:cNvSpPr txBox="1"/>
          <p:nvPr/>
        </p:nvSpPr>
        <p:spPr>
          <a:xfrm>
            <a:off x="7991408" y="4642601"/>
            <a:ext cx="4200592" cy="369332"/>
          </a:xfrm>
          <a:prstGeom prst="rect">
            <a:avLst/>
          </a:prstGeom>
          <a:noFill/>
        </p:spPr>
        <p:txBody>
          <a:bodyPr wrap="square">
            <a:spAutoFit/>
          </a:bodyPr>
          <a:lstStyle/>
          <a:p>
            <a:r>
              <a:rPr lang="fr-FR" dirty="0"/>
              <a:t>Cave entrance "Jeanne" on Arsia Mons </a:t>
            </a:r>
            <a:endParaRPr lang="en-US" dirty="0"/>
          </a:p>
        </p:txBody>
      </p:sp>
      <p:sp>
        <p:nvSpPr>
          <p:cNvPr id="7" name="TextBox 6">
            <a:extLst>
              <a:ext uri="{FF2B5EF4-FFF2-40B4-BE49-F238E27FC236}">
                <a16:creationId xmlns:a16="http://schemas.microsoft.com/office/drawing/2014/main" id="{35947FF2-2EB3-49D2-979B-04B24C8DAE0F}"/>
              </a:ext>
            </a:extLst>
          </p:cNvPr>
          <p:cNvSpPr txBox="1"/>
          <p:nvPr/>
        </p:nvSpPr>
        <p:spPr>
          <a:xfrm>
            <a:off x="7991660" y="5107450"/>
            <a:ext cx="4136276" cy="1200329"/>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Spelunking trips to </a:t>
            </a:r>
            <a:r>
              <a:rPr lang="en-US" b="1" dirty="0">
                <a:latin typeface="Calibri" panose="020F0502020204030204" pitchFamily="34" charset="0"/>
                <a:ea typeface="Calibri" panose="020F0502020204030204" pitchFamily="34" charset="0"/>
                <a:cs typeface="Times New Roman" panose="02020603050405020304" pitchFamily="18" charset="0"/>
              </a:rPr>
              <a:t>Arsia and Ascraeus 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ons would take ~ 2 sols RT </a:t>
            </a:r>
            <a:r>
              <a:rPr lang="en-US" b="1" dirty="0">
                <a:latin typeface="Calibri" panose="020F0502020204030204" pitchFamily="34" charset="0"/>
                <a:ea typeface="Calibri" panose="020F0502020204030204" pitchFamily="34" charset="0"/>
                <a:cs typeface="Times New Roman" panose="02020603050405020304" pitchFamily="18" charset="0"/>
              </a:rPr>
              <a:t>of travel and 2 sols for exploration. They would require a depot for spelunking equipment.</a:t>
            </a:r>
            <a:endParaRPr lang="en-US" b="1" dirty="0"/>
          </a:p>
        </p:txBody>
      </p:sp>
    </p:spTree>
    <p:extLst>
      <p:ext uri="{BB962C8B-B14F-4D97-AF65-F5344CB8AC3E}">
        <p14:creationId xmlns:p14="http://schemas.microsoft.com/office/powerpoint/2010/main" val="3763154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descr="Elongated_cloud_on_Mars_annotated">
            <a:extLst>
              <a:ext uri="{FF2B5EF4-FFF2-40B4-BE49-F238E27FC236}">
                <a16:creationId xmlns:a16="http://schemas.microsoft.com/office/drawing/2014/main" id="{C0160AF0-A6F0-4EFF-95D7-369ECDC2D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401" y="70337"/>
            <a:ext cx="6451600" cy="51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2C45D69E-1DE3-48A8-AB19-1DBA7B09F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286125"/>
            <a:ext cx="5715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979E958-CB1B-4F4D-B064-9447E1C2C174}"/>
              </a:ext>
            </a:extLst>
          </p:cNvPr>
          <p:cNvSpPr txBox="1"/>
          <p:nvPr/>
        </p:nvSpPr>
        <p:spPr>
          <a:xfrm>
            <a:off x="314716" y="349214"/>
            <a:ext cx="5106370" cy="2585323"/>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A strange cloud formation over 1,000 miles long can sometimes be seen in the skies above </a:t>
            </a:r>
            <a:r>
              <a:rPr lang="en-US" altLang="en-US" b="1" dirty="0" err="1">
                <a:latin typeface="Calibri" panose="020F0502020204030204" pitchFamily="34" charset="0"/>
                <a:cs typeface="Calibri" panose="020F0502020204030204" pitchFamily="34" charset="0"/>
              </a:rPr>
              <a:t>Arsia</a:t>
            </a:r>
            <a:r>
              <a:rPr lang="en-US" altLang="en-US" b="1" dirty="0">
                <a:latin typeface="Calibri" panose="020F0502020204030204" pitchFamily="34" charset="0"/>
                <a:cs typeface="Calibri" panose="020F0502020204030204" pitchFamily="34" charset="0"/>
              </a:rPr>
              <a:t> Mons.</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Though it appears to come from the crater of the volcano, the 93-mile-wide cloud is not due to volcanic activity but is likely a water ice cloud.</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The cloud appears during the summer in the southern hemisphere – when the volcano sees a large amount of daylight.</a:t>
            </a:r>
          </a:p>
        </p:txBody>
      </p:sp>
      <p:sp>
        <p:nvSpPr>
          <p:cNvPr id="9" name="TextBox 8">
            <a:extLst>
              <a:ext uri="{FF2B5EF4-FFF2-40B4-BE49-F238E27FC236}">
                <a16:creationId xmlns:a16="http://schemas.microsoft.com/office/drawing/2014/main" id="{CE13D6D2-20F6-48E9-8F05-298E5C53A7B4}"/>
              </a:ext>
            </a:extLst>
          </p:cNvPr>
          <p:cNvSpPr txBox="1"/>
          <p:nvPr/>
        </p:nvSpPr>
        <p:spPr>
          <a:xfrm>
            <a:off x="6096000" y="5489747"/>
            <a:ext cx="5896529" cy="923330"/>
          </a:xfrm>
          <a:prstGeom prst="rect">
            <a:avLst/>
          </a:prstGeom>
          <a:noFill/>
        </p:spPr>
        <p:txBody>
          <a:bodyPr wrap="square">
            <a:spAutoFit/>
          </a:bodyPr>
          <a:lstStyle/>
          <a:p>
            <a:r>
              <a:rPr lang="en-US" altLang="en-US" sz="1800" b="1" dirty="0">
                <a:latin typeface="Calibri" panose="020F0502020204030204" pitchFamily="34" charset="0"/>
                <a:cs typeface="Calibri" panose="020F0502020204030204" pitchFamily="34" charset="0"/>
              </a:rPr>
              <a:t>The plume was first </a:t>
            </a:r>
            <a:r>
              <a:rPr lang="en-US" altLang="en-US" b="1" dirty="0">
                <a:latin typeface="Calibri" panose="020F0502020204030204" pitchFamily="34" charset="0"/>
                <a:cs typeface="Calibri" panose="020F0502020204030204" pitchFamily="34" charset="0"/>
              </a:rPr>
              <a:t>observed</a:t>
            </a:r>
            <a:r>
              <a:rPr lang="en-US" altLang="en-US" sz="1800" b="1" dirty="0">
                <a:latin typeface="Calibri" panose="020F0502020204030204" pitchFamily="34" charset="0"/>
                <a:cs typeface="Calibri" panose="020F0502020204030204" pitchFamily="34" charset="0"/>
              </a:rPr>
              <a:t> in 2018.  The mysterious Mars cloud expands for three hours in the early morning and disappears a few hours later.</a:t>
            </a:r>
          </a:p>
        </p:txBody>
      </p:sp>
      <p:sp>
        <p:nvSpPr>
          <p:cNvPr id="10" name="AutoShape 9">
            <a:extLst>
              <a:ext uri="{FF2B5EF4-FFF2-40B4-BE49-F238E27FC236}">
                <a16:creationId xmlns:a16="http://schemas.microsoft.com/office/drawing/2014/main" id="{86128ABD-0B86-4D20-9FC5-E7A0B002F224}"/>
              </a:ext>
            </a:extLst>
          </p:cNvPr>
          <p:cNvSpPr>
            <a:spLocks noChangeArrowheads="1"/>
          </p:cNvSpPr>
          <p:nvPr/>
        </p:nvSpPr>
        <p:spPr bwMode="auto">
          <a:xfrm rot="16200000">
            <a:off x="9299576" y="2989262"/>
            <a:ext cx="212725" cy="879475"/>
          </a:xfrm>
          <a:prstGeom prst="downArrow">
            <a:avLst>
              <a:gd name="adj1" fmla="val 50000"/>
              <a:gd name="adj2" fmla="val 103358"/>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14592498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9218" name="Picture 2" descr="Location of the Mars lava waterfall as imaged by NASA">
            <a:extLst>
              <a:ext uri="{FF2B5EF4-FFF2-40B4-BE49-F238E27FC236}">
                <a16:creationId xmlns:a16="http://schemas.microsoft.com/office/drawing/2014/main" id="{E8BFBBB5-538A-4446-90EE-B793B4D45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8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F20D75-9CD0-4181-B53A-9C198151EA84}"/>
              </a:ext>
            </a:extLst>
          </p:cNvPr>
          <p:cNvSpPr txBox="1"/>
          <p:nvPr/>
        </p:nvSpPr>
        <p:spPr>
          <a:xfrm>
            <a:off x="9644743" y="348735"/>
            <a:ext cx="2405743" cy="5970865"/>
          </a:xfrm>
          <a:prstGeom prst="rect">
            <a:avLst/>
          </a:prstGeom>
          <a:noFill/>
        </p:spPr>
        <p:txBody>
          <a:bodyPr wrap="square">
            <a:spAutoFit/>
          </a:bodyPr>
          <a:lstStyle/>
          <a:p>
            <a:pPr algn="l"/>
            <a:r>
              <a:rPr lang="en-US" sz="2000" b="1" i="0" dirty="0">
                <a:solidFill>
                  <a:srgbClr val="333333"/>
                </a:solidFill>
                <a:effectLst/>
                <a:latin typeface="Calibri" panose="020F0502020204030204" pitchFamily="34" charset="0"/>
                <a:cs typeface="Calibri" panose="020F0502020204030204" pitchFamily="34" charset="0"/>
              </a:rPr>
              <a:t>'Lava </a:t>
            </a:r>
            <a:r>
              <a:rPr lang="en-US" sz="2000" b="1" dirty="0">
                <a:solidFill>
                  <a:srgbClr val="333333"/>
                </a:solidFill>
                <a:latin typeface="Calibri" panose="020F0502020204030204" pitchFamily="34" charset="0"/>
                <a:cs typeface="Calibri" panose="020F0502020204030204" pitchFamily="34" charset="0"/>
              </a:rPr>
              <a:t>F</a:t>
            </a:r>
            <a:r>
              <a:rPr lang="en-US" sz="2000" b="1" i="0" dirty="0">
                <a:solidFill>
                  <a:srgbClr val="333333"/>
                </a:solidFill>
                <a:effectLst/>
                <a:latin typeface="Calibri" panose="020F0502020204030204" pitchFamily="34" charset="0"/>
                <a:cs typeface="Calibri" panose="020F0502020204030204" pitchFamily="34" charset="0"/>
              </a:rPr>
              <a:t>alls’ Monument</a:t>
            </a:r>
          </a:p>
          <a:p>
            <a:pPr algn="l"/>
            <a:endParaRPr lang="en-US" b="1" dirty="0">
              <a:solidFill>
                <a:srgbClr val="333333"/>
              </a:solidFill>
              <a:latin typeface="Calibri" panose="020F0502020204030204" pitchFamily="34" charset="0"/>
              <a:cs typeface="Calibri" panose="020F0502020204030204" pitchFamily="34" charset="0"/>
            </a:endParaRPr>
          </a:p>
          <a:p>
            <a:pPr algn="l"/>
            <a:r>
              <a:rPr lang="en-US" b="1" dirty="0">
                <a:solidFill>
                  <a:srgbClr val="333333"/>
                </a:solidFill>
                <a:latin typeface="Calibri" panose="020F0502020204030204" pitchFamily="34" charset="0"/>
                <a:cs typeface="Calibri" panose="020F0502020204030204" pitchFamily="34" charset="0"/>
              </a:rPr>
              <a:t>A </a:t>
            </a:r>
            <a:r>
              <a:rPr lang="en-US" b="1" i="0" dirty="0">
                <a:solidFill>
                  <a:srgbClr val="333333"/>
                </a:solidFill>
                <a:effectLst/>
                <a:latin typeface="Calibri" panose="020F0502020204030204" pitchFamily="34" charset="0"/>
                <a:cs typeface="Calibri" panose="020F0502020204030204" pitchFamily="34" charset="0"/>
              </a:rPr>
              <a:t>19-mile-wide crater in the western portion of the Tharsis volcanic province shows multi-level lava cascades down crater walls and terraces toward the crater floor. </a:t>
            </a:r>
          </a:p>
          <a:p>
            <a:pPr algn="l"/>
            <a:endParaRPr lang="en-US" sz="900" b="1" dirty="0">
              <a:solidFill>
                <a:srgbClr val="333333"/>
              </a:solidFill>
              <a:latin typeface="Calibri" panose="020F0502020204030204" pitchFamily="34" charset="0"/>
              <a:cs typeface="Calibri" panose="020F0502020204030204" pitchFamily="34" charset="0"/>
            </a:endParaRPr>
          </a:p>
          <a:p>
            <a:pPr algn="l"/>
            <a:r>
              <a:rPr lang="en-US" b="1" i="0" dirty="0">
                <a:solidFill>
                  <a:srgbClr val="333333"/>
                </a:solidFill>
                <a:effectLst/>
                <a:latin typeface="Calibri" panose="020F0502020204030204" pitchFamily="34" charset="0"/>
                <a:cs typeface="Calibri" panose="020F0502020204030204" pitchFamily="34" charset="0"/>
              </a:rPr>
              <a:t>As </a:t>
            </a:r>
            <a:r>
              <a:rPr lang="en-US" b="1" dirty="0">
                <a:solidFill>
                  <a:srgbClr val="333333"/>
                </a:solidFill>
                <a:latin typeface="Calibri" panose="020F0502020204030204" pitchFamily="34" charset="0"/>
                <a:cs typeface="Calibri" panose="020F0502020204030204" pitchFamily="34" charset="0"/>
              </a:rPr>
              <a:t>the lava</a:t>
            </a:r>
            <a:r>
              <a:rPr lang="en-US" b="1" i="0" dirty="0">
                <a:solidFill>
                  <a:srgbClr val="6A7987"/>
                </a:solidFill>
                <a:effectLst/>
                <a:latin typeface="Calibri" panose="020F0502020204030204" pitchFamily="34" charset="0"/>
                <a:cs typeface="Calibri" panose="020F0502020204030204" pitchFamily="34" charset="0"/>
              </a:rPr>
              <a:t> </a:t>
            </a:r>
            <a:r>
              <a:rPr lang="en-US" b="1" i="0" dirty="0">
                <a:effectLst/>
                <a:latin typeface="Calibri" panose="020F0502020204030204" pitchFamily="34" charset="0"/>
                <a:cs typeface="Calibri" panose="020F0502020204030204" pitchFamily="34" charset="0"/>
              </a:rPr>
              <a:t>flowed</a:t>
            </a:r>
            <a:r>
              <a:rPr lang="en-US" b="1" dirty="0">
                <a:latin typeface="Calibri" panose="020F0502020204030204" pitchFamily="34" charset="0"/>
                <a:cs typeface="Calibri" panose="020F0502020204030204" pitchFamily="34" charset="0"/>
              </a:rPr>
              <a:t> to</a:t>
            </a:r>
            <a:r>
              <a:rPr lang="en-US" b="1" i="0" dirty="0">
                <a:effectLst/>
                <a:latin typeface="Calibri" panose="020F0502020204030204" pitchFamily="34" charset="0"/>
                <a:cs typeface="Calibri" panose="020F0502020204030204" pitchFamily="34" charset="0"/>
              </a:rPr>
              <a:t> the crater floor, it left distinct fan-shaped </a:t>
            </a:r>
            <a:r>
              <a:rPr lang="en-US" b="1" dirty="0">
                <a:latin typeface="Calibri" panose="020F0502020204030204" pitchFamily="34" charset="0"/>
                <a:cs typeface="Calibri" panose="020F0502020204030204" pitchFamily="34" charset="0"/>
              </a:rPr>
              <a:t>features</a:t>
            </a:r>
            <a:r>
              <a:rPr lang="en-US" b="1" i="0" dirty="0">
                <a:effectLst/>
                <a:latin typeface="Calibri" panose="020F0502020204030204" pitchFamily="34" charset="0"/>
                <a:cs typeface="Calibri" panose="020F0502020204030204" pitchFamily="34" charset="0"/>
              </a:rPr>
              <a:t> on the slopes.</a:t>
            </a:r>
          </a:p>
          <a:p>
            <a:pPr algn="l"/>
            <a:endParaRPr lang="en-US" sz="900" b="1" dirty="0">
              <a:latin typeface="Calibri" panose="020F0502020204030204" pitchFamily="34" charset="0"/>
              <a:cs typeface="Calibri" panose="020F0502020204030204" pitchFamily="34" charset="0"/>
            </a:endParaRPr>
          </a:p>
          <a:p>
            <a:pPr algn="l"/>
            <a:r>
              <a:rPr lang="en-US" b="1" i="0" dirty="0">
                <a:effectLst/>
                <a:latin typeface="Calibri" panose="020F0502020204030204" pitchFamily="34" charset="0"/>
                <a:cs typeface="Calibri" panose="020F0502020204030204" pitchFamily="34" charset="0"/>
              </a:rPr>
              <a:t>Travel from the Pavonis Base to the lava falls overlooks would take ~4 sols RT or 2 sols RT from </a:t>
            </a:r>
            <a:r>
              <a:rPr lang="en-US" b="1" i="0" dirty="0" err="1">
                <a:effectLst/>
                <a:latin typeface="Calibri" panose="020F0502020204030204" pitchFamily="34" charset="0"/>
                <a:cs typeface="Calibri" panose="020F0502020204030204" pitchFamily="34" charset="0"/>
              </a:rPr>
              <a:t>Arsia</a:t>
            </a:r>
            <a:r>
              <a:rPr lang="en-US" b="1" i="0" dirty="0">
                <a:effectLst/>
                <a:latin typeface="Calibri" panose="020F0502020204030204" pitchFamily="34" charset="0"/>
                <a:cs typeface="Calibri" panose="020F0502020204030204" pitchFamily="34" charset="0"/>
              </a:rPr>
              <a:t> Mons.</a:t>
            </a:r>
          </a:p>
        </p:txBody>
      </p:sp>
      <p:pic>
        <p:nvPicPr>
          <p:cNvPr id="9220" name="Picture 4">
            <a:extLst>
              <a:ext uri="{FF2B5EF4-FFF2-40B4-BE49-F238E27FC236}">
                <a16:creationId xmlns:a16="http://schemas.microsoft.com/office/drawing/2014/main" id="{FC50B398-8FED-44A9-8937-6E3CE21F6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286" y="0"/>
            <a:ext cx="2738176" cy="338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9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5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40000"/>
                <a:lumOff val="6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E25E-8462-4410-A846-B442E1F39DFE}"/>
              </a:ext>
            </a:extLst>
          </p:cNvPr>
          <p:cNvSpPr>
            <a:spLocks noGrp="1"/>
          </p:cNvSpPr>
          <p:nvPr>
            <p:ph type="ctrTitle"/>
          </p:nvPr>
        </p:nvSpPr>
        <p:spPr>
          <a:xfrm>
            <a:off x="1600200" y="1122687"/>
            <a:ext cx="8991600" cy="1645920"/>
          </a:xfrm>
          <a:solidFill>
            <a:schemeClr val="tx1"/>
          </a:solidFill>
          <a:ln w="190500" cmpd="thinThick">
            <a:solidFill>
              <a:schemeClr val="tx1"/>
            </a:solidFill>
          </a:ln>
        </p:spPr>
        <p:txBody>
          <a:bodyPr>
            <a:normAutofit fontScale="90000"/>
          </a:bodyPr>
          <a:lstStyle/>
          <a:p>
            <a:r>
              <a:rPr lang="en-US" sz="4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MARS Exploration Grand Tour</a:t>
            </a:r>
            <a:br>
              <a:rPr lang="en-US" sz="4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4400" b="1"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MarS</a:t>
            </a:r>
            <a:r>
              <a:rPr lang="en-US" sz="4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InterPLANETARY</a:t>
            </a:r>
            <a:r>
              <a:rPr lang="en-US" sz="4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Parks</a:t>
            </a:r>
            <a:br>
              <a:rPr lang="en-US" sz="29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000" b="1" i="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by </a:t>
            </a:r>
            <a:r>
              <a:rPr lang="en-US" sz="2000" b="1" i="1"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sr</a:t>
            </a:r>
            <a:r>
              <a:rPr lang="en-US" sz="2000" b="1" i="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johnson</a:t>
            </a:r>
            <a:br>
              <a:rPr lang="en-US" sz="2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2900" dirty="0">
              <a:solidFill>
                <a:schemeClr val="bg1"/>
              </a:solidFill>
            </a:endParaRPr>
          </a:p>
        </p:txBody>
      </p:sp>
      <p:pic>
        <p:nvPicPr>
          <p:cNvPr id="3" name="Picture 2">
            <a:extLst>
              <a:ext uri="{FF2B5EF4-FFF2-40B4-BE49-F238E27FC236}">
                <a16:creationId xmlns:a16="http://schemas.microsoft.com/office/drawing/2014/main" id="{03BC3269-0AE4-9C71-7B4F-829CB02E5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31218"/>
            <a:ext cx="9071043" cy="3165237"/>
          </a:xfrm>
          <a:prstGeom prst="rect">
            <a:avLst/>
          </a:prstGeom>
          <a:noFill/>
          <a:ln>
            <a:noFill/>
          </a:ln>
        </p:spPr>
      </p:pic>
    </p:spTree>
    <p:extLst>
      <p:ext uri="{BB962C8B-B14F-4D97-AF65-F5344CB8AC3E}">
        <p14:creationId xmlns:p14="http://schemas.microsoft.com/office/powerpoint/2010/main" val="16933469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E9949-7C78-4059-A40D-0ED53F4EF2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576145"/>
            <a:ext cx="8707772" cy="5184396"/>
          </a:xfrm>
          <a:prstGeom prst="rect">
            <a:avLst/>
          </a:prstGeom>
          <a:noFill/>
          <a:ln>
            <a:noFill/>
          </a:ln>
        </p:spPr>
      </p:pic>
      <p:sp>
        <p:nvSpPr>
          <p:cNvPr id="7" name="TextBox 6">
            <a:extLst>
              <a:ext uri="{FF2B5EF4-FFF2-40B4-BE49-F238E27FC236}">
                <a16:creationId xmlns:a16="http://schemas.microsoft.com/office/drawing/2014/main" id="{ABECE8EB-3B7C-4B2C-BDCC-485FB326AF7B}"/>
              </a:ext>
            </a:extLst>
          </p:cNvPr>
          <p:cNvSpPr txBox="1"/>
          <p:nvPr/>
        </p:nvSpPr>
        <p:spPr>
          <a:xfrm>
            <a:off x="8862646" y="0"/>
            <a:ext cx="3329354" cy="3877985"/>
          </a:xfrm>
          <a:prstGeom prst="rect">
            <a:avLst/>
          </a:prstGeom>
          <a:noFill/>
        </p:spPr>
        <p:txBody>
          <a:bodyPr wrap="square">
            <a:spAutoFit/>
          </a:bodyPr>
          <a:lstStyle/>
          <a:p>
            <a:pPr marL="0" marR="0">
              <a:spcBef>
                <a:spcPts val="0"/>
              </a:spcBef>
              <a:spcAft>
                <a:spcPts val="0"/>
              </a:spcAf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Valles </a:t>
            </a:r>
            <a:r>
              <a:rPr lang="en-US" sz="2400" b="1" u="sng" dirty="0" err="1">
                <a:effectLst/>
                <a:latin typeface="Calibri" panose="020F0502020204030204" pitchFamily="34" charset="0"/>
                <a:ea typeface="Calibri" panose="020F0502020204030204" pitchFamily="34" charset="0"/>
                <a:cs typeface="Times New Roman" panose="02020603050405020304" pitchFamily="18" charset="0"/>
              </a:rPr>
              <a:t>Marineris</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 – Mariner Valley</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i="1" dirty="0">
                <a:effectLst/>
                <a:latin typeface="Calibri" panose="020F0502020204030204" pitchFamily="34" charset="0"/>
                <a:ea typeface="Calibri" panose="020F0502020204030204" pitchFamily="34" charset="0"/>
                <a:cs typeface="Times New Roman" panose="02020603050405020304" pitchFamily="18" charset="0"/>
              </a:rPr>
              <a:t>Longest and deepest canyon in the Solar System</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2,500 miles long and 373 miles across. It would take 5 hours RT to cross at 155 mph </a:t>
            </a:r>
            <a:r>
              <a:rPr lang="en-US" b="1" dirty="0">
                <a:latin typeface="Calibri" panose="020F0502020204030204" pitchFamily="34" charset="0"/>
                <a:ea typeface="Calibri" panose="020F0502020204030204" pitchFamily="34" charset="0"/>
                <a:cs typeface="Times New Roman" panose="02020603050405020304" pitchFamily="18" charset="0"/>
              </a:rPr>
              <a:t>in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 </a:t>
            </a:r>
            <a:r>
              <a:rPr lang="en-US" b="1" dirty="0">
                <a:latin typeface="Calibri" panose="020F0502020204030204" pitchFamily="34" charset="0"/>
                <a:ea typeface="Calibri" panose="020F0502020204030204" pitchFamily="34" charset="0"/>
                <a:cs typeface="Times New Roman" panose="02020603050405020304" pitchFamily="18" charset="0"/>
              </a:rPr>
              <a:t>hydrogen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powered balloon.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The north rim is ~1,600 miles from Pavonis Mons and travel at 40 mph would take ~4 sols. </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5FA97FA-3881-413A-8071-74777B28310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168" y="3653898"/>
            <a:ext cx="8170877" cy="3158455"/>
          </a:xfrm>
          <a:prstGeom prst="rect">
            <a:avLst/>
          </a:prstGeom>
          <a:noFill/>
          <a:ln>
            <a:noFill/>
          </a:ln>
        </p:spPr>
      </p:pic>
      <p:pic>
        <p:nvPicPr>
          <p:cNvPr id="10" name="Picture 9">
            <a:extLst>
              <a:ext uri="{FF2B5EF4-FFF2-40B4-BE49-F238E27FC236}">
                <a16:creationId xmlns:a16="http://schemas.microsoft.com/office/drawing/2014/main" id="{35A06FC1-8284-4279-9F2B-50F51EF4A4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99509" y="3861525"/>
            <a:ext cx="3892491" cy="2743199"/>
          </a:xfrm>
          <a:prstGeom prst="rect">
            <a:avLst/>
          </a:prstGeom>
          <a:noFill/>
          <a:ln>
            <a:noFill/>
          </a:ln>
        </p:spPr>
      </p:pic>
    </p:spTree>
    <p:extLst>
      <p:ext uri="{BB962C8B-B14F-4D97-AF65-F5344CB8AC3E}">
        <p14:creationId xmlns:p14="http://schemas.microsoft.com/office/powerpoint/2010/main" val="40134770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fade">
                                      <p:cBhvr>
                                        <p:cTn id="3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7EE9168F-D394-4C6C-86BA-657631155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90" y="0"/>
            <a:ext cx="1120378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AutoShape 2">
            <a:extLst>
              <a:ext uri="{FF2B5EF4-FFF2-40B4-BE49-F238E27FC236}">
                <a16:creationId xmlns:a16="http://schemas.microsoft.com/office/drawing/2014/main" id="{E8864ABA-F515-48A6-B968-09BC18F2CA4A}"/>
              </a:ext>
            </a:extLst>
          </p:cNvPr>
          <p:cNvSpPr>
            <a:spLocks noChangeArrowheads="1"/>
          </p:cNvSpPr>
          <p:nvPr/>
        </p:nvSpPr>
        <p:spPr bwMode="auto">
          <a:xfrm>
            <a:off x="3662486" y="4375638"/>
            <a:ext cx="398463" cy="128588"/>
          </a:xfrm>
          <a:custGeom>
            <a:avLst/>
            <a:gdLst>
              <a:gd name="T0" fmla="*/ 0 w 251"/>
              <a:gd name="T1" fmla="*/ 2147483646 h 81"/>
              <a:gd name="T2" fmla="*/ 2147483646 w 251"/>
              <a:gd name="T3" fmla="*/ 2147483646 h 81"/>
              <a:gd name="T4" fmla="*/ 2147483646 w 251"/>
              <a:gd name="T5" fmla="*/ 2147483646 h 81"/>
              <a:gd name="T6" fmla="*/ 2147483646 w 251"/>
              <a:gd name="T7" fmla="*/ 2147483646 h 81"/>
              <a:gd name="T8" fmla="*/ 2147483646 w 251"/>
              <a:gd name="T9" fmla="*/ 2147483646 h 81"/>
              <a:gd name="T10" fmla="*/ 2147483646 w 251"/>
              <a:gd name="T11" fmla="*/ 2147483646 h 81"/>
              <a:gd name="T12" fmla="*/ 2147483646 w 251"/>
              <a:gd name="T13" fmla="*/ 2147483646 h 81"/>
              <a:gd name="T14" fmla="*/ 0 60000 65536"/>
              <a:gd name="T15" fmla="*/ 0 60000 65536"/>
              <a:gd name="T16" fmla="*/ 0 60000 65536"/>
              <a:gd name="T17" fmla="*/ 0 60000 65536"/>
              <a:gd name="T18" fmla="*/ 0 60000 65536"/>
              <a:gd name="T19" fmla="*/ 0 60000 65536"/>
              <a:gd name="T20" fmla="*/ 0 60000 65536"/>
              <a:gd name="T21" fmla="*/ 0 w 251"/>
              <a:gd name="T22" fmla="*/ 0 h 81"/>
              <a:gd name="T23" fmla="*/ 251 w 251"/>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 h="81">
                <a:moveTo>
                  <a:pt x="0" y="54"/>
                </a:moveTo>
                <a:cubicBezTo>
                  <a:pt x="38" y="68"/>
                  <a:pt x="27" y="70"/>
                  <a:pt x="80" y="65"/>
                </a:cubicBezTo>
                <a:cubicBezTo>
                  <a:pt x="99" y="51"/>
                  <a:pt x="105" y="38"/>
                  <a:pt x="128" y="28"/>
                </a:cubicBezTo>
                <a:cubicBezTo>
                  <a:pt x="136" y="0"/>
                  <a:pt x="146" y="4"/>
                  <a:pt x="171" y="17"/>
                </a:cubicBezTo>
                <a:cubicBezTo>
                  <a:pt x="184" y="37"/>
                  <a:pt x="194" y="68"/>
                  <a:pt x="213" y="81"/>
                </a:cubicBezTo>
                <a:cubicBezTo>
                  <a:pt x="222" y="71"/>
                  <a:pt x="236" y="64"/>
                  <a:pt x="245" y="54"/>
                </a:cubicBezTo>
                <a:cubicBezTo>
                  <a:pt x="248" y="49"/>
                  <a:pt x="251" y="38"/>
                  <a:pt x="251" y="38"/>
                </a:cubicBezTo>
              </a:path>
            </a:pathLst>
          </a:custGeom>
          <a:noFill/>
          <a:ln w="76320" cap="sq">
            <a:solidFill>
              <a:srgbClr val="DE070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8" name="Text Box 3">
            <a:extLst>
              <a:ext uri="{FF2B5EF4-FFF2-40B4-BE49-F238E27FC236}">
                <a16:creationId xmlns:a16="http://schemas.microsoft.com/office/drawing/2014/main" id="{7FB55063-74CD-4B9B-8CCA-5F63D4995F3C}"/>
              </a:ext>
            </a:extLst>
          </p:cNvPr>
          <p:cNvSpPr txBox="1">
            <a:spLocks noChangeArrowheads="1"/>
          </p:cNvSpPr>
          <p:nvPr/>
        </p:nvSpPr>
        <p:spPr bwMode="auto">
          <a:xfrm>
            <a:off x="2508251" y="557023"/>
            <a:ext cx="7681913" cy="587375"/>
          </a:xfrm>
          <a:prstGeom prst="rect">
            <a:avLst/>
          </a:prstGeom>
          <a:noFill/>
          <a:ln>
            <a:noFill/>
          </a:ln>
          <a:effectLst/>
        </p:spPr>
        <p:txBody>
          <a:bodyPr lIns="90000" tIns="46800" rIns="90000" bIns="46800">
            <a:spAutoFit/>
          </a:bodyPr>
          <a:lstStyle>
            <a:lvl1pPr>
              <a:lnSpc>
                <a:spcPct val="95000"/>
              </a:lnSpc>
              <a:spcAft>
                <a:spcPts val="11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Times New Roman" panose="02020603050405020304" pitchFamily="18" charset="0"/>
                <a:cs typeface="Arial Unicode MS" charset="0"/>
              </a:defRPr>
            </a:lvl1pPr>
            <a:lvl2pPr>
              <a:lnSpc>
                <a:spcPct val="95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FFFFFF"/>
                </a:solidFill>
                <a:latin typeface="Times New Roman" panose="02020603050405020304" pitchFamily="18" charset="0"/>
                <a:cs typeface="Arial Unicode MS" charset="0"/>
              </a:defRPr>
            </a:lvl2pPr>
            <a:lvl3pPr>
              <a:lnSpc>
                <a:spcPct val="95000"/>
              </a:lnSpc>
              <a:spcAft>
                <a:spcPts val="70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Arial Unicode MS" charset="0"/>
              </a:defRPr>
            </a:lvl3pPr>
            <a:lvl4pPr>
              <a:lnSpc>
                <a:spcPct val="95000"/>
              </a:lnSpc>
              <a:spcAft>
                <a:spcPts val="4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4pPr>
            <a:lvl5pPr>
              <a:lnSpc>
                <a:spcPct val="95000"/>
              </a:lnSpc>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5pPr>
            <a:lvl6pPr marL="25146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6pPr>
            <a:lvl7pPr marL="29718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7pPr>
            <a:lvl8pPr marL="34290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8pPr>
            <a:lvl9pPr marL="38862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9pPr>
          </a:lstStyle>
          <a:p>
            <a:pPr>
              <a:lnSpc>
                <a:spcPct val="100000"/>
              </a:lnSpc>
              <a:spcBef>
                <a:spcPts val="1500"/>
              </a:spcBef>
              <a:spcAft>
                <a:spcPct val="0"/>
              </a:spcAft>
              <a:buClrTx/>
            </a:pPr>
            <a:r>
              <a:rPr lang="en-US" altLang="en-US" sz="3200" b="1" dirty="0">
                <a:solidFill>
                  <a:srgbClr val="FFFF00"/>
                </a:solidFill>
                <a:latin typeface="Arial" panose="020B0604020202020204" pitchFamily="34" charset="0"/>
              </a:rPr>
              <a:t>The Grand Canyon vs. Valles </a:t>
            </a:r>
            <a:r>
              <a:rPr lang="en-US" altLang="en-US" sz="3200" b="1" dirty="0" err="1">
                <a:solidFill>
                  <a:srgbClr val="FFFF00"/>
                </a:solidFill>
                <a:latin typeface="Arial" panose="020B0604020202020204" pitchFamily="34" charset="0"/>
              </a:rPr>
              <a:t>Marineris</a:t>
            </a:r>
            <a:r>
              <a:rPr lang="en-US" altLang="en-US" sz="3200" b="1" dirty="0">
                <a:solidFill>
                  <a:srgbClr val="FFFF00"/>
                </a:solidFill>
                <a:latin typeface="Arial" panose="020B0604020202020204" pitchFamily="34" charset="0"/>
              </a:rPr>
              <a:t> </a:t>
            </a:r>
          </a:p>
        </p:txBody>
      </p:sp>
      <p:sp>
        <p:nvSpPr>
          <p:cNvPr id="21508" name="AutoShape 4">
            <a:extLst>
              <a:ext uri="{FF2B5EF4-FFF2-40B4-BE49-F238E27FC236}">
                <a16:creationId xmlns:a16="http://schemas.microsoft.com/office/drawing/2014/main" id="{761AC75B-95C2-4E06-898C-B387DA866194}"/>
              </a:ext>
            </a:extLst>
          </p:cNvPr>
          <p:cNvSpPr>
            <a:spLocks noChangeArrowheads="1"/>
          </p:cNvSpPr>
          <p:nvPr/>
        </p:nvSpPr>
        <p:spPr bwMode="auto">
          <a:xfrm rot="1162356">
            <a:off x="6796761" y="1128147"/>
            <a:ext cx="252413" cy="3502025"/>
          </a:xfrm>
          <a:prstGeom prst="downArrow">
            <a:avLst>
              <a:gd name="adj1" fmla="val 50000"/>
              <a:gd name="adj2" fmla="val 249928"/>
            </a:avLst>
          </a:prstGeom>
          <a:solidFill>
            <a:srgbClr val="FFFF00"/>
          </a:solidFill>
          <a:ln w="9360" cap="sq">
            <a:solidFill>
              <a:srgbClr val="000000"/>
            </a:solidFill>
            <a:miter lim="800000"/>
            <a:headEnd/>
            <a:tailEnd/>
          </a:ln>
          <a:effec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509" name="Text Box 5">
            <a:extLst>
              <a:ext uri="{FF2B5EF4-FFF2-40B4-BE49-F238E27FC236}">
                <a16:creationId xmlns:a16="http://schemas.microsoft.com/office/drawing/2014/main" id="{4C7A72F5-044E-4AE3-958C-18B975A4DAC0}"/>
              </a:ext>
            </a:extLst>
          </p:cNvPr>
          <p:cNvSpPr txBox="1">
            <a:spLocks noChangeArrowheads="1"/>
          </p:cNvSpPr>
          <p:nvPr/>
        </p:nvSpPr>
        <p:spPr bwMode="auto">
          <a:xfrm>
            <a:off x="2382123" y="5468729"/>
            <a:ext cx="7681913"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5000"/>
              </a:lnSpc>
              <a:spcAft>
                <a:spcPts val="11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Times New Roman" panose="02020603050405020304" pitchFamily="18" charset="0"/>
                <a:cs typeface="Arial Unicode MS" charset="0"/>
              </a:defRPr>
            </a:lvl1pPr>
            <a:lvl2pPr>
              <a:lnSpc>
                <a:spcPct val="95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FFFFFF"/>
                </a:solidFill>
                <a:latin typeface="Times New Roman" panose="02020603050405020304" pitchFamily="18" charset="0"/>
                <a:cs typeface="Arial Unicode MS" charset="0"/>
              </a:defRPr>
            </a:lvl2pPr>
            <a:lvl3pPr>
              <a:lnSpc>
                <a:spcPct val="95000"/>
              </a:lnSpc>
              <a:spcAft>
                <a:spcPts val="70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Arial Unicode MS" charset="0"/>
              </a:defRPr>
            </a:lvl3pPr>
            <a:lvl4pPr>
              <a:lnSpc>
                <a:spcPct val="95000"/>
              </a:lnSpc>
              <a:spcAft>
                <a:spcPts val="4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4pPr>
            <a:lvl5pPr>
              <a:lnSpc>
                <a:spcPct val="95000"/>
              </a:lnSpc>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5pPr>
            <a:lvl6pPr marL="25146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6pPr>
            <a:lvl7pPr marL="29718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7pPr>
            <a:lvl8pPr marL="34290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8pPr>
            <a:lvl9pPr marL="38862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9pPr>
          </a:lstStyle>
          <a:p>
            <a:pPr eaLnBrk="1" hangingPunct="1">
              <a:lnSpc>
                <a:spcPct val="100000"/>
              </a:lnSpc>
              <a:spcAft>
                <a:spcPct val="0"/>
              </a:spcAft>
              <a:buClrTx/>
              <a:buFontTx/>
              <a:buNone/>
            </a:pPr>
            <a:r>
              <a:rPr lang="en-US" altLang="en-US" sz="2200" b="1" dirty="0">
                <a:solidFill>
                  <a:srgbClr val="FFFF00"/>
                </a:solidFill>
                <a:latin typeface="Arial" panose="020B0604020202020204" pitchFamily="34" charset="0"/>
              </a:rPr>
              <a:t>Valles </a:t>
            </a:r>
            <a:r>
              <a:rPr lang="en-US" altLang="en-US" sz="2200" b="1" dirty="0" err="1">
                <a:solidFill>
                  <a:srgbClr val="FFFF00"/>
                </a:solidFill>
                <a:latin typeface="Arial" panose="020B0604020202020204" pitchFamily="34" charset="0"/>
              </a:rPr>
              <a:t>Marineris</a:t>
            </a:r>
            <a:r>
              <a:rPr lang="en-US" altLang="en-US" sz="2200" b="1" dirty="0">
                <a:solidFill>
                  <a:srgbClr val="FFFF00"/>
                </a:solidFill>
                <a:latin typeface="Arial" panose="020B0604020202020204" pitchFamily="34" charset="0"/>
              </a:rPr>
              <a:t> is as long as the United States and spans about 20% the entire distance around Mars</a:t>
            </a:r>
          </a:p>
        </p:txBody>
      </p:sp>
      <p:sp>
        <p:nvSpPr>
          <p:cNvPr id="7" name="AutoShape 4">
            <a:extLst>
              <a:ext uri="{FF2B5EF4-FFF2-40B4-BE49-F238E27FC236}">
                <a16:creationId xmlns:a16="http://schemas.microsoft.com/office/drawing/2014/main" id="{746EBE3C-D3C4-4140-B8BF-7963BBCBB7B1}"/>
              </a:ext>
            </a:extLst>
          </p:cNvPr>
          <p:cNvSpPr>
            <a:spLocks noChangeArrowheads="1"/>
          </p:cNvSpPr>
          <p:nvPr/>
        </p:nvSpPr>
        <p:spPr bwMode="auto">
          <a:xfrm rot="832518">
            <a:off x="4195890" y="1161885"/>
            <a:ext cx="197850" cy="3239296"/>
          </a:xfrm>
          <a:prstGeom prst="downArrow">
            <a:avLst>
              <a:gd name="adj1" fmla="val 50000"/>
              <a:gd name="adj2" fmla="val 251383"/>
            </a:avLst>
          </a:prstGeom>
          <a:solidFill>
            <a:srgbClr val="FFFF00"/>
          </a:solidFill>
          <a:ln w="9360" cap="sq">
            <a:solidFill>
              <a:srgbClr val="000000"/>
            </a:solidFill>
            <a:miter lim="800000"/>
            <a:headEnd/>
            <a:tailEnd/>
          </a:ln>
          <a:effec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509">
                                            <p:txEl>
                                              <p:pRg st="0" end="0"/>
                                            </p:txEl>
                                          </p:spTgt>
                                        </p:tgtEl>
                                        <p:attrNameLst>
                                          <p:attrName>style.visibility</p:attrName>
                                        </p:attrNameLst>
                                      </p:cBhvr>
                                      <p:to>
                                        <p:strVal val="visible"/>
                                      </p:to>
                                    </p:set>
                                    <p:animEffect transition="in" filter="fade">
                                      <p:cBhvr>
                                        <p:cTn id="1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9BE09-27F1-4781-BEB4-3E108F9CD84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1999" cy="6723776"/>
          </a:xfrm>
          <a:prstGeom prst="rect">
            <a:avLst/>
          </a:prstGeom>
          <a:noFill/>
          <a:ln>
            <a:noFill/>
          </a:ln>
        </p:spPr>
      </p:pic>
      <p:pic>
        <p:nvPicPr>
          <p:cNvPr id="6" name="Picture 5" descr="A hot air balloon&#10;&#10;Description automatically generated with medium confidence">
            <a:extLst>
              <a:ext uri="{FF2B5EF4-FFF2-40B4-BE49-F238E27FC236}">
                <a16:creationId xmlns:a16="http://schemas.microsoft.com/office/drawing/2014/main" id="{4E876680-40BF-423D-B1EE-4C012C83C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0370"/>
            <a:ext cx="2667115" cy="2663405"/>
          </a:xfrm>
          <a:prstGeom prst="rect">
            <a:avLst/>
          </a:prstGeom>
        </p:spPr>
      </p:pic>
      <p:pic>
        <p:nvPicPr>
          <p:cNvPr id="3" name="Picture 2" descr="A picture containing nature, outdoor, sunset, dune&#10;&#10;Description automatically generated">
            <a:extLst>
              <a:ext uri="{FF2B5EF4-FFF2-40B4-BE49-F238E27FC236}">
                <a16:creationId xmlns:a16="http://schemas.microsoft.com/office/drawing/2014/main" id="{BF863895-281C-4794-9B1F-00CB000BA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477" y="3432857"/>
            <a:ext cx="5850522" cy="3290918"/>
          </a:xfrm>
          <a:prstGeom prst="rect">
            <a:avLst/>
          </a:prstGeom>
        </p:spPr>
      </p:pic>
    </p:spTree>
    <p:extLst>
      <p:ext uri="{BB962C8B-B14F-4D97-AF65-F5344CB8AC3E}">
        <p14:creationId xmlns:p14="http://schemas.microsoft.com/office/powerpoint/2010/main" val="39284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FD843-E7D4-418A-BBF4-31414D57026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571740" cy="3787140"/>
          </a:xfrm>
          <a:prstGeom prst="rect">
            <a:avLst/>
          </a:prstGeom>
          <a:noFill/>
          <a:ln>
            <a:noFill/>
          </a:ln>
        </p:spPr>
      </p:pic>
      <p:pic>
        <p:nvPicPr>
          <p:cNvPr id="4" name="Picture 3">
            <a:extLst>
              <a:ext uri="{FF2B5EF4-FFF2-40B4-BE49-F238E27FC236}">
                <a16:creationId xmlns:a16="http://schemas.microsoft.com/office/drawing/2014/main" id="{CEC00761-B5D4-4D54-B03F-38163E3FC7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685" y="3530716"/>
            <a:ext cx="7552055" cy="3771900"/>
          </a:xfrm>
          <a:prstGeom prst="rect">
            <a:avLst/>
          </a:prstGeom>
          <a:noFill/>
          <a:ln>
            <a:noFill/>
          </a:ln>
        </p:spPr>
      </p:pic>
      <p:sp>
        <p:nvSpPr>
          <p:cNvPr id="6" name="TextBox 5">
            <a:extLst>
              <a:ext uri="{FF2B5EF4-FFF2-40B4-BE49-F238E27FC236}">
                <a16:creationId xmlns:a16="http://schemas.microsoft.com/office/drawing/2014/main" id="{4F4D1C7F-BAF3-4661-B731-D9DDD16EA5D0}"/>
              </a:ext>
            </a:extLst>
          </p:cNvPr>
          <p:cNvSpPr txBox="1"/>
          <p:nvPr/>
        </p:nvSpPr>
        <p:spPr>
          <a:xfrm>
            <a:off x="8024570" y="600685"/>
            <a:ext cx="3696864" cy="6324808"/>
          </a:xfrm>
          <a:prstGeom prst="rect">
            <a:avLst/>
          </a:prstGeom>
          <a:noFill/>
        </p:spPr>
        <p:txBody>
          <a:bodyPr wrap="square">
            <a:spAutoFit/>
          </a:bodyPr>
          <a:lstStyle/>
          <a:p>
            <a:pPr marL="0" marR="0">
              <a:spcBef>
                <a:spcPts val="0"/>
              </a:spcBef>
              <a:spcAft>
                <a:spcPts val="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Stop at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Ophir Chasma and West Candor Chasma overlooks while traveling to the North Rim.</a:t>
            </a:r>
          </a:p>
          <a:p>
            <a:pPr marL="0" marR="0">
              <a:spcBef>
                <a:spcPts val="0"/>
              </a:spcBef>
              <a:spcAft>
                <a:spcPts val="0"/>
              </a:spcAft>
            </a:pPr>
            <a:endParaRPr lang="en-US"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 Rim visitor center, t</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ake a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tram to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geology science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station 5 miles down at the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bottom of Melas Chasma, ~10 minutes at 30 mph</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Take side trips by rover to the East Candor Chasma scenic overlooks.</a:t>
            </a:r>
          </a:p>
          <a:p>
            <a:pPr marL="0" marR="0">
              <a:spcBef>
                <a:spcPts val="0"/>
              </a:spcBef>
              <a:spcAft>
                <a:spcPts val="0"/>
              </a:spcAft>
            </a:pPr>
            <a:endParaRPr lang="en-US"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Then travel to </a:t>
            </a:r>
            <a:r>
              <a:rPr lang="en-US" sz="1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Juventae</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Chasma, an enormous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box canyon</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155 × 62 miles, with a low point of 3.7 miles below the surrounding plateau. Take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 zip line across the chasm -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each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way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taking 40 minutes at 155 mph. </a:t>
            </a:r>
          </a:p>
          <a:p>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HOLD ON TIGHT!</a:t>
            </a:r>
          </a:p>
          <a:p>
            <a:pPr marL="0" marR="0">
              <a:spcBef>
                <a:spcPts val="0"/>
              </a:spcBef>
              <a:spcAft>
                <a:spcPts val="0"/>
              </a:spcAft>
            </a:pPr>
            <a:endParaRPr lang="en-US"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ravel by rover to the </a:t>
            </a:r>
            <a:r>
              <a:rPr lang="en-US" sz="1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Hebes</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Chasma overlooks and to the Echus Chasma cliff climbing and bungee station.</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Arrow: Right 1">
            <a:extLst>
              <a:ext uri="{FF2B5EF4-FFF2-40B4-BE49-F238E27FC236}">
                <a16:creationId xmlns:a16="http://schemas.microsoft.com/office/drawing/2014/main" id="{6A83B32D-40B6-486B-9AE5-D4138D6E18EE}"/>
              </a:ext>
            </a:extLst>
          </p:cNvPr>
          <p:cNvSpPr/>
          <p:nvPr/>
        </p:nvSpPr>
        <p:spPr>
          <a:xfrm>
            <a:off x="2051538" y="4191733"/>
            <a:ext cx="782516" cy="25497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D2A1D75-EA9B-4B10-9C58-24D02E32E473}"/>
              </a:ext>
            </a:extLst>
          </p:cNvPr>
          <p:cNvSpPr/>
          <p:nvPr/>
        </p:nvSpPr>
        <p:spPr>
          <a:xfrm rot="11799722">
            <a:off x="3757835" y="3893971"/>
            <a:ext cx="782516" cy="25497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29BB282-9A11-472A-BF07-549566678710}"/>
              </a:ext>
            </a:extLst>
          </p:cNvPr>
          <p:cNvSpPr/>
          <p:nvPr/>
        </p:nvSpPr>
        <p:spPr>
          <a:xfrm rot="17425562">
            <a:off x="4934513" y="4707884"/>
            <a:ext cx="620330" cy="259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85C548F-E107-456F-BC61-A795BCE42C6F}"/>
              </a:ext>
            </a:extLst>
          </p:cNvPr>
          <p:cNvSpPr/>
          <p:nvPr/>
        </p:nvSpPr>
        <p:spPr>
          <a:xfrm rot="5400000">
            <a:off x="3529351" y="5413963"/>
            <a:ext cx="442085" cy="261830"/>
          </a:xfrm>
          <a:prstGeom prst="rightArrow">
            <a:avLst>
              <a:gd name="adj1" fmla="val 5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2BBAC0D-6534-4584-B51B-ECBED65014B8}"/>
              </a:ext>
            </a:extLst>
          </p:cNvPr>
          <p:cNvSpPr/>
          <p:nvPr/>
        </p:nvSpPr>
        <p:spPr>
          <a:xfrm rot="16200000">
            <a:off x="3807902" y="4971875"/>
            <a:ext cx="442087" cy="2618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31D8F8-D502-4C09-B494-01897724A88C}"/>
              </a:ext>
            </a:extLst>
          </p:cNvPr>
          <p:cNvSpPr txBox="1"/>
          <p:nvPr/>
        </p:nvSpPr>
        <p:spPr>
          <a:xfrm>
            <a:off x="8024571" y="153838"/>
            <a:ext cx="3862629" cy="369332"/>
          </a:xfrm>
          <a:prstGeom prst="rect">
            <a:avLst/>
          </a:prstGeom>
          <a:noFill/>
        </p:spPr>
        <p:txBody>
          <a:bodyPr wrap="square">
            <a:spAutoFit/>
          </a:bodyPr>
          <a:lstStyle/>
          <a:p>
            <a:r>
              <a:rPr lang="en-US"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Valles </a:t>
            </a:r>
            <a:r>
              <a:rPr lang="en-US" b="1"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Marineris</a:t>
            </a:r>
            <a:r>
              <a:rPr lang="en-US"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 Rim Itinerary</a:t>
            </a:r>
            <a:endParaRPr lang="en-US" dirty="0">
              <a:solidFill>
                <a:schemeClr val="bg1"/>
              </a:solidFill>
            </a:endParaRPr>
          </a:p>
        </p:txBody>
      </p:sp>
      <p:sp>
        <p:nvSpPr>
          <p:cNvPr id="12" name="Pentagon 11">
            <a:extLst>
              <a:ext uri="{FF2B5EF4-FFF2-40B4-BE49-F238E27FC236}">
                <a16:creationId xmlns:a16="http://schemas.microsoft.com/office/drawing/2014/main" id="{FF073452-4EBD-47F4-971C-9AD2A84DDA70}"/>
              </a:ext>
            </a:extLst>
          </p:cNvPr>
          <p:cNvSpPr/>
          <p:nvPr/>
        </p:nvSpPr>
        <p:spPr>
          <a:xfrm>
            <a:off x="3602755" y="5053580"/>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2DD701F1-64F9-41F3-9E2B-8F1EE9E58636}"/>
              </a:ext>
            </a:extLst>
          </p:cNvPr>
          <p:cNvSpPr/>
          <p:nvPr/>
        </p:nvSpPr>
        <p:spPr>
          <a:xfrm>
            <a:off x="3408653" y="5541722"/>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0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500"/>
                                        <p:tgtEl>
                                          <p:spTgt spid="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fade">
                                      <p:cBhvr>
                                        <p:cTn id="59" dur="500"/>
                                        <p:tgtEl>
                                          <p:spTgt spid="6">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xEl>
                                              <p:pRg st="8" end="8"/>
                                            </p:txEl>
                                          </p:spTgt>
                                        </p:tgtEl>
                                        <p:attrNameLst>
                                          <p:attrName>style.visibility</p:attrName>
                                        </p:attrNameLst>
                                      </p:cBhvr>
                                      <p:to>
                                        <p:strVal val="visible"/>
                                      </p:to>
                                    </p:set>
                                    <p:animEffect transition="in" filter="fade">
                                      <p:cBhvr>
                                        <p:cTn id="69" dur="500"/>
                                        <p:tgtEl>
                                          <p:spTgt spid="6">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6">
                                            <p:txEl>
                                              <p:pRg st="10" end="10"/>
                                            </p:txEl>
                                          </p:spTgt>
                                        </p:tgtEl>
                                        <p:attrNameLst>
                                          <p:attrName>style.visibility</p:attrName>
                                        </p:attrNameLst>
                                      </p:cBhvr>
                                      <p:to>
                                        <p:strVal val="visible"/>
                                      </p:to>
                                    </p:set>
                                    <p:animEffect transition="in" filter="fade">
                                      <p:cBhvr>
                                        <p:cTn id="74" dur="1000"/>
                                        <p:tgtEl>
                                          <p:spTgt spid="6">
                                            <p:txEl>
                                              <p:pRg st="10" end="10"/>
                                            </p:txEl>
                                          </p:spTgt>
                                        </p:tgtEl>
                                      </p:cBhvr>
                                    </p:animEffect>
                                    <p:anim calcmode="lin" valueType="num">
                                      <p:cBhvr>
                                        <p:cTn id="75"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6"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826" name="Picture 2" descr="A picture containing outdoor, bird, standing, group&#10;&#10;Description automatically generated">
            <a:extLst>
              <a:ext uri="{FF2B5EF4-FFF2-40B4-BE49-F238E27FC236}">
                <a16:creationId xmlns:a16="http://schemas.microsoft.com/office/drawing/2014/main" id="{406F8E53-00FB-4060-BC21-3D5D85F73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14"/>
            <a:ext cx="9151351" cy="686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a:extLst>
              <a:ext uri="{FF2B5EF4-FFF2-40B4-BE49-F238E27FC236}">
                <a16:creationId xmlns:a16="http://schemas.microsoft.com/office/drawing/2014/main" id="{A2C65339-F314-4E57-8E87-6A87693D9A52}"/>
              </a:ext>
            </a:extLst>
          </p:cNvPr>
          <p:cNvSpPr>
            <a:spLocks noChangeArrowheads="1"/>
          </p:cNvSpPr>
          <p:nvPr/>
        </p:nvSpPr>
        <p:spPr bwMode="auto">
          <a:xfrm>
            <a:off x="9663368" y="1439635"/>
            <a:ext cx="200297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latin typeface="Calibri" panose="020F0502020204030204" pitchFamily="34" charset="0"/>
                <a:cs typeface="Calibri" panose="020F0502020204030204" pitchFamily="34" charset="0"/>
              </a:rPr>
              <a:t>Light-toned layered deposits thought to be sandstones are seen in the West Candor Chasma of Valles </a:t>
            </a:r>
            <a:r>
              <a:rPr lang="en-US" altLang="en-US" b="1" dirty="0" err="1">
                <a:latin typeface="Calibri" panose="020F0502020204030204" pitchFamily="34" charset="0"/>
                <a:cs typeface="Calibri" panose="020F0502020204030204" pitchFamily="34" charset="0"/>
              </a:rPr>
              <a:t>Marineris</a:t>
            </a:r>
            <a:r>
              <a:rPr lang="en-US" altLang="en-US" b="1" dirty="0">
                <a:latin typeface="Calibri" panose="020F0502020204030204" pitchFamily="34" charset="0"/>
                <a:cs typeface="Calibri" panose="020F0502020204030204" pitchFamily="34" charset="0"/>
              </a:rPr>
              <a:t>.</a:t>
            </a:r>
          </a:p>
          <a:p>
            <a:endParaRPr lang="en-US" altLang="en-US"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They may have formed in an ancient wet and a once potentially habitable environment.</a:t>
            </a:r>
          </a:p>
        </p:txBody>
      </p:sp>
      <p:sp>
        <p:nvSpPr>
          <p:cNvPr id="205828" name="Rectangle 5">
            <a:extLst>
              <a:ext uri="{FF2B5EF4-FFF2-40B4-BE49-F238E27FC236}">
                <a16:creationId xmlns:a16="http://schemas.microsoft.com/office/drawing/2014/main" id="{3ADA1AD3-08A7-4556-9CC7-C7B8F790087A}"/>
              </a:ext>
            </a:extLst>
          </p:cNvPr>
          <p:cNvSpPr>
            <a:spLocks noChangeArrowheads="1"/>
          </p:cNvSpPr>
          <p:nvPr/>
        </p:nvSpPr>
        <p:spPr bwMode="auto">
          <a:xfrm>
            <a:off x="9663368" y="362786"/>
            <a:ext cx="2169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u="sng" dirty="0">
                <a:latin typeface="Calibri" panose="020F0502020204030204" pitchFamily="34" charset="0"/>
                <a:cs typeface="Calibri" panose="020F0502020204030204" pitchFamily="34" charset="0"/>
              </a:rPr>
              <a:t>Sandstone Layers on Mars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fade">
                                      <p:cBhvr>
                                        <p:cTn id="7" dur="500"/>
                                        <p:tgtEl>
                                          <p:spTgt spid="205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27">
                                            <p:txEl>
                                              <p:pRg st="2" end="2"/>
                                            </p:txEl>
                                          </p:spTgt>
                                        </p:tgtEl>
                                        <p:attrNameLst>
                                          <p:attrName>style.visibility</p:attrName>
                                        </p:attrNameLst>
                                      </p:cBhvr>
                                      <p:to>
                                        <p:strVal val="visible"/>
                                      </p:to>
                                    </p:set>
                                    <p:animEffect transition="in" filter="fade">
                                      <p:cBhvr>
                                        <p:cTn id="12" dur="500"/>
                                        <p:tgtEl>
                                          <p:spTgt spid="205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74CD12-DE00-4B88-A9D0-6E6ED7C618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99453" cy="6858000"/>
          </a:xfrm>
          <a:prstGeom prst="rect">
            <a:avLst/>
          </a:prstGeom>
          <a:noFill/>
          <a:ln>
            <a:noFill/>
          </a:ln>
        </p:spPr>
      </p:pic>
      <p:pic>
        <p:nvPicPr>
          <p:cNvPr id="1026" name="Picture 2" descr="Artist's concept of a teacher astronaut leading a line of student astronauts into a canyon valley, observing the two Martian moons and inspiring wonder.">
            <a:extLst>
              <a:ext uri="{FF2B5EF4-FFF2-40B4-BE49-F238E27FC236}">
                <a16:creationId xmlns:a16="http://schemas.microsoft.com/office/drawing/2014/main" id="{2C26EFEF-2666-409A-B8FB-EAB9FC5B4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865" y="1796143"/>
            <a:ext cx="3163660" cy="5061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4BC4B6-C00A-45E2-A3C4-00BE4060954A}"/>
              </a:ext>
            </a:extLst>
          </p:cNvPr>
          <p:cNvSpPr txBox="1"/>
          <p:nvPr/>
        </p:nvSpPr>
        <p:spPr>
          <a:xfrm>
            <a:off x="8980176" y="41817"/>
            <a:ext cx="3087037" cy="1754326"/>
          </a:xfrm>
          <a:prstGeom prst="rect">
            <a:avLst/>
          </a:prstGeom>
          <a:noFill/>
        </p:spPr>
        <p:txBody>
          <a:bodyPr wrap="square">
            <a:spAutoFit/>
          </a:bodyPr>
          <a:lstStyle/>
          <a:p>
            <a:r>
              <a:rPr lang="en-US" altLang="en-US" dirty="0">
                <a:latin typeface="Calibri" panose="020F0502020204030204" pitchFamily="34" charset="0"/>
                <a:cs typeface="Calibri" panose="020F0502020204030204" pitchFamily="34" charset="0"/>
              </a:rPr>
              <a:t>Looking west along the Valles </a:t>
            </a:r>
            <a:r>
              <a:rPr lang="en-US" altLang="en-US" dirty="0" err="1">
                <a:latin typeface="Calibri" panose="020F0502020204030204" pitchFamily="34" charset="0"/>
                <a:cs typeface="Calibri" panose="020F0502020204030204" pitchFamily="34" charset="0"/>
              </a:rPr>
              <a:t>Marineris</a:t>
            </a:r>
            <a:r>
              <a:rPr lang="en-US" altLang="en-US" dirty="0">
                <a:latin typeface="Calibri" panose="020F0502020204030204" pitchFamily="34" charset="0"/>
                <a:cs typeface="Calibri" panose="020F0502020204030204" pitchFamily="34" charset="0"/>
              </a:rPr>
              <a:t> to </a:t>
            </a:r>
            <a:r>
              <a:rPr lang="en-US" altLang="en-US" dirty="0" err="1">
                <a:latin typeface="Calibri" panose="020F0502020204030204" pitchFamily="34" charset="0"/>
                <a:cs typeface="Calibri" panose="020F0502020204030204" pitchFamily="34" charset="0"/>
              </a:rPr>
              <a:t>Coprates</a:t>
            </a:r>
            <a:r>
              <a:rPr lang="en-US" altLang="en-US" dirty="0">
                <a:latin typeface="Calibri" panose="020F0502020204030204" pitchFamily="34" charset="0"/>
                <a:cs typeface="Calibri" panose="020F0502020204030204" pitchFamily="34" charset="0"/>
              </a:rPr>
              <a:t> and Melas </a:t>
            </a:r>
            <a:r>
              <a:rPr lang="en-US" altLang="en-US" dirty="0" err="1">
                <a:latin typeface="Calibri" panose="020F0502020204030204" pitchFamily="34" charset="0"/>
                <a:cs typeface="Calibri" panose="020F0502020204030204" pitchFamily="34" charset="0"/>
              </a:rPr>
              <a:t>Chasmas</a:t>
            </a:r>
            <a:r>
              <a:rPr lang="en-US" altLang="en-US" dirty="0">
                <a:latin typeface="Calibri" panose="020F0502020204030204" pitchFamily="34" charset="0"/>
                <a:cs typeface="Calibri" panose="020F0502020204030204" pitchFamily="34" charset="0"/>
              </a:rPr>
              <a:t> and the Candor and Ophir </a:t>
            </a:r>
            <a:r>
              <a:rPr lang="en-US" altLang="en-US" dirty="0" err="1">
                <a:latin typeface="Calibri" panose="020F0502020204030204" pitchFamily="34" charset="0"/>
                <a:cs typeface="Calibri" panose="020F0502020204030204" pitchFamily="34" charset="0"/>
              </a:rPr>
              <a:t>Chasmas</a:t>
            </a:r>
            <a:r>
              <a:rPr lang="en-US" altLang="en-US" dirty="0">
                <a:latin typeface="Calibri" panose="020F0502020204030204" pitchFamily="34" charset="0"/>
                <a:cs typeface="Calibri" panose="020F0502020204030204" pitchFamily="34" charset="0"/>
              </a:rPr>
              <a:t>.</a:t>
            </a:r>
          </a:p>
          <a:p>
            <a:r>
              <a:rPr lang="en-US" i="1" dirty="0">
                <a:latin typeface="Calibri" panose="020F0502020204030204" pitchFamily="34" charset="0"/>
                <a:cs typeface="Calibri" panose="020F0502020204030204" pitchFamily="34" charset="0"/>
              </a:rPr>
              <a:t>Water ice fog can form in the canyons in the early mornings.</a:t>
            </a:r>
            <a:endParaRPr lang="en-US" i="1" dirty="0"/>
          </a:p>
        </p:txBody>
      </p:sp>
      <p:pic>
        <p:nvPicPr>
          <p:cNvPr id="3" name="Picture 2" descr="A close-up of the moon&#10;&#10;Description automatically generated with low confidence">
            <a:extLst>
              <a:ext uri="{FF2B5EF4-FFF2-40B4-BE49-F238E27FC236}">
                <a16:creationId xmlns:a16="http://schemas.microsoft.com/office/drawing/2014/main" id="{AE4AE907-2189-4CC6-91AD-1A31DA0B9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167" y="3973286"/>
            <a:ext cx="3846285" cy="2884714"/>
          </a:xfrm>
          <a:prstGeom prst="rect">
            <a:avLst/>
          </a:prstGeom>
        </p:spPr>
      </p:pic>
    </p:spTree>
    <p:extLst>
      <p:ext uri="{BB962C8B-B14F-4D97-AF65-F5344CB8AC3E}">
        <p14:creationId xmlns:p14="http://schemas.microsoft.com/office/powerpoint/2010/main" val="33999033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descr="See Explanation.  Clicking on the picture will download&#10; the highest resolution version available.">
            <a:extLst>
              <a:ext uri="{FF2B5EF4-FFF2-40B4-BE49-F238E27FC236}">
                <a16:creationId xmlns:a16="http://schemas.microsoft.com/office/drawing/2014/main" id="{11AE56B9-F1E7-427F-8C7A-DC1C8D67DC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15746"/>
            <a:ext cx="8376804" cy="6226507"/>
          </a:xfrm>
          <a:prstGeom prst="rect">
            <a:avLst/>
          </a:prstGeom>
          <a:noFill/>
          <a:ln>
            <a:noFill/>
          </a:ln>
        </p:spPr>
      </p:pic>
      <p:sp>
        <p:nvSpPr>
          <p:cNvPr id="9" name="TextBox 8">
            <a:extLst>
              <a:ext uri="{FF2B5EF4-FFF2-40B4-BE49-F238E27FC236}">
                <a16:creationId xmlns:a16="http://schemas.microsoft.com/office/drawing/2014/main" id="{4CB4E3E5-64C1-40FC-8236-E165E74234E3}"/>
              </a:ext>
            </a:extLst>
          </p:cNvPr>
          <p:cNvSpPr txBox="1"/>
          <p:nvPr/>
        </p:nvSpPr>
        <p:spPr>
          <a:xfrm>
            <a:off x="8695736" y="240912"/>
            <a:ext cx="3267663" cy="2539157"/>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Echus Chasma – </a:t>
            </a:r>
          </a:p>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Largest (ancient) waterfall in the Solar System</a:t>
            </a: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62 miles long, 6 miles wide and over 2 miles deep. Rappel down or bungee jump at 621 mph for 12 seconds. Then climb or take a cage elevator back up, or both!</a:t>
            </a:r>
          </a:p>
        </p:txBody>
      </p:sp>
      <p:pic>
        <p:nvPicPr>
          <p:cNvPr id="4" name="Picture 2" descr="Artist's concept of an astronaut exploring Mars, rappelling down a canyon wall, with a Martian moon in the night sky.">
            <a:extLst>
              <a:ext uri="{FF2B5EF4-FFF2-40B4-BE49-F238E27FC236}">
                <a16:creationId xmlns:a16="http://schemas.microsoft.com/office/drawing/2014/main" id="{213F57C6-6EF3-481B-B0C0-9579E9BD8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909" y="2905124"/>
            <a:ext cx="2470547" cy="395287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6EFD85B2-8FB0-495A-AE58-4A36D588D974}"/>
              </a:ext>
            </a:extLst>
          </p:cNvPr>
          <p:cNvSpPr/>
          <p:nvPr/>
        </p:nvSpPr>
        <p:spPr>
          <a:xfrm rot="5400000">
            <a:off x="1649184" y="3924301"/>
            <a:ext cx="1262743" cy="272142"/>
          </a:xfrm>
          <a:prstGeom prst="rightArrow">
            <a:avLst>
              <a:gd name="adj1" fmla="val 50000"/>
              <a:gd name="adj2" fmla="val 535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3508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descr="BBC The Planets - Season 1 Episode 2. The Two Sisters - Earth &amp; Mars (w.  Brian Cox) : Mars">
            <a:extLst>
              <a:ext uri="{FF2B5EF4-FFF2-40B4-BE49-F238E27FC236}">
                <a16:creationId xmlns:a16="http://schemas.microsoft.com/office/drawing/2014/main" id="{C234FE6E-6F38-45F8-9D57-D69EFF86D31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792" y="75501"/>
            <a:ext cx="9920922" cy="5581015"/>
          </a:xfrm>
          <a:prstGeom prst="rect">
            <a:avLst/>
          </a:prstGeom>
          <a:noFill/>
          <a:ln>
            <a:noFill/>
          </a:ln>
        </p:spPr>
      </p:pic>
      <p:sp>
        <p:nvSpPr>
          <p:cNvPr id="5" name="TextBox 4">
            <a:extLst>
              <a:ext uri="{FF2B5EF4-FFF2-40B4-BE49-F238E27FC236}">
                <a16:creationId xmlns:a16="http://schemas.microsoft.com/office/drawing/2014/main" id="{C0623261-4474-49A4-B339-3822B672F027}"/>
              </a:ext>
            </a:extLst>
          </p:cNvPr>
          <p:cNvSpPr txBox="1"/>
          <p:nvPr/>
        </p:nvSpPr>
        <p:spPr>
          <a:xfrm>
            <a:off x="2843870" y="5732017"/>
            <a:ext cx="6073628" cy="646331"/>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Artist rendering of Echus waterfalls during Hesperian Epoch (approx. 3 billion years ago - when life first began on Earth)</a:t>
            </a:r>
          </a:p>
        </p:txBody>
      </p:sp>
    </p:spTree>
    <p:extLst>
      <p:ext uri="{BB962C8B-B14F-4D97-AF65-F5344CB8AC3E}">
        <p14:creationId xmlns:p14="http://schemas.microsoft.com/office/powerpoint/2010/main" val="12540437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E6CA-8837-4C09-B99A-8384A16294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167" cy="6858000"/>
          </a:xfrm>
          <a:prstGeom prst="rect">
            <a:avLst/>
          </a:prstGeom>
          <a:noFill/>
          <a:ln>
            <a:noFill/>
          </a:ln>
        </p:spPr>
      </p:pic>
      <p:sp>
        <p:nvSpPr>
          <p:cNvPr id="5" name="TextBox 4">
            <a:extLst>
              <a:ext uri="{FF2B5EF4-FFF2-40B4-BE49-F238E27FC236}">
                <a16:creationId xmlns:a16="http://schemas.microsoft.com/office/drawing/2014/main" id="{C7BC99BB-1C6E-421C-BEB5-FB52C2CEC631}"/>
              </a:ext>
            </a:extLst>
          </p:cNvPr>
          <p:cNvSpPr txBox="1"/>
          <p:nvPr/>
        </p:nvSpPr>
        <p:spPr>
          <a:xfrm>
            <a:off x="9318171" y="666835"/>
            <a:ext cx="2721429" cy="5770811"/>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Echus Chasma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Coordinates:1.0°N 278.0°E in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Coprates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quadrangle. West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Hebes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Chasma</a:t>
            </a:r>
            <a:r>
              <a:rPr lang="en-US" b="1" dirty="0">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It is the 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ource of the Kasei Valles outflow channel extending to the Chryse Planitia.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Kasei Valles s</a:t>
            </a:r>
            <a:r>
              <a:rPr lang="en-US" b="1" dirty="0">
                <a:latin typeface="Calibri" panose="020F0502020204030204" pitchFamily="34" charset="0"/>
                <a:ea typeface="Calibri" panose="020F0502020204030204" pitchFamily="34" charset="0"/>
                <a:cs typeface="Times New Roman" panose="02020603050405020304" pitchFamily="18" charset="0"/>
              </a:rPr>
              <a:t>tretches ~1,730 miles west and south, nearly to the Valles </a:t>
            </a:r>
            <a:r>
              <a:rPr lang="en-US" b="1" dirty="0" err="1">
                <a:latin typeface="Calibri" panose="020F0502020204030204" pitchFamily="34" charset="0"/>
                <a:ea typeface="Calibri" panose="020F0502020204030204" pitchFamily="34" charset="0"/>
                <a:cs typeface="Times New Roman" panose="02020603050405020304" pitchFamily="18" charset="0"/>
              </a:rPr>
              <a:t>Marineris</a:t>
            </a:r>
            <a:r>
              <a:rPr lang="en-US" b="1" dirty="0">
                <a:latin typeface="Calibri" panose="020F0502020204030204" pitchFamily="34" charset="0"/>
                <a:ea typeface="Calibri" panose="020F0502020204030204" pitchFamily="34" charset="0"/>
                <a:cs typeface="Times New Roman" panose="02020603050405020304" pitchFamily="18" charset="0"/>
              </a:rPr>
              <a:t>. (About the distance from Los Angeles to Chicago). It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300 miles wide in places (</a:t>
            </a:r>
            <a:r>
              <a:rPr lang="en-US" b="1" dirty="0">
                <a:latin typeface="Calibri" panose="020F0502020204030204" pitchFamily="34" charset="0"/>
                <a:ea typeface="Calibri" panose="020F0502020204030204" pitchFamily="34" charset="0"/>
                <a:cs typeface="Times New Roman" panose="02020603050405020304" pitchFamily="18" charset="0"/>
              </a:rPr>
              <a:t>vs.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Grand Canyon </a:t>
            </a:r>
            <a:r>
              <a:rPr lang="en-US" b="1" dirty="0">
                <a:latin typeface="Calibri" panose="020F0502020204030204" pitchFamily="34" charset="0"/>
                <a:ea typeface="Calibri" panose="020F0502020204030204" pitchFamily="34" charset="0"/>
                <a:cs typeface="Times New Roman" panose="02020603050405020304" pitchFamily="18" charset="0"/>
              </a:rPr>
              <a:t>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18 miles)</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It is one of the longest continuous outflow channel systems on Mars. </a:t>
            </a:r>
          </a:p>
        </p:txBody>
      </p:sp>
      <p:sp>
        <p:nvSpPr>
          <p:cNvPr id="2" name="Arrow: Right 1">
            <a:extLst>
              <a:ext uri="{FF2B5EF4-FFF2-40B4-BE49-F238E27FC236}">
                <a16:creationId xmlns:a16="http://schemas.microsoft.com/office/drawing/2014/main" id="{C40ABF5F-7AC8-4040-A8C3-EACFA0C8F9EE}"/>
              </a:ext>
            </a:extLst>
          </p:cNvPr>
          <p:cNvSpPr/>
          <p:nvPr/>
        </p:nvSpPr>
        <p:spPr>
          <a:xfrm rot="17516730">
            <a:off x="4205465" y="1770288"/>
            <a:ext cx="978408" cy="393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642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descr="A picture containing text, green, invertebrate, light&#10;&#10;Description automatically generated">
            <a:extLst>
              <a:ext uri="{FF2B5EF4-FFF2-40B4-BE49-F238E27FC236}">
                <a16:creationId xmlns:a16="http://schemas.microsoft.com/office/drawing/2014/main" id="{AA80CF60-333D-45B4-A208-93F793504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260771" cy="6847884"/>
          </a:xfrm>
          <a:prstGeom prst="rect">
            <a:avLst/>
          </a:prstGeom>
        </p:spPr>
      </p:pic>
      <p:sp>
        <p:nvSpPr>
          <p:cNvPr id="10" name="TextBox 9">
            <a:extLst>
              <a:ext uri="{FF2B5EF4-FFF2-40B4-BE49-F238E27FC236}">
                <a16:creationId xmlns:a16="http://schemas.microsoft.com/office/drawing/2014/main" id="{11CA8264-2A7A-43E0-99FD-39F258B82C6A}"/>
              </a:ext>
            </a:extLst>
          </p:cNvPr>
          <p:cNvSpPr txBox="1"/>
          <p:nvPr/>
        </p:nvSpPr>
        <p:spPr>
          <a:xfrm>
            <a:off x="7402286" y="804817"/>
            <a:ext cx="4680857" cy="5770811"/>
          </a:xfrm>
          <a:prstGeom prst="rect">
            <a:avLst/>
          </a:prstGeom>
          <a:noFill/>
        </p:spPr>
        <p:txBody>
          <a:bodyPr wrap="square">
            <a:spAutoFit/>
          </a:bodyPr>
          <a:lstStyle/>
          <a:p>
            <a:r>
              <a:rPr lang="en-US" b="1" i="0" u="sng" dirty="0" err="1">
                <a:effectLst/>
                <a:latin typeface="Calibri" panose="020F0502020204030204" pitchFamily="34" charset="0"/>
                <a:cs typeface="Calibri" panose="020F0502020204030204" pitchFamily="34" charset="0"/>
              </a:rPr>
              <a:t>Abalos</a:t>
            </a:r>
            <a:r>
              <a:rPr lang="en-US" b="1" i="0" u="sng" dirty="0">
                <a:effectLst/>
                <a:latin typeface="Calibri" panose="020F0502020204030204" pitchFamily="34" charset="0"/>
                <a:cs typeface="Calibri" panose="020F0502020204030204" pitchFamily="34" charset="0"/>
              </a:rPr>
              <a:t> Undae </a:t>
            </a:r>
            <a:r>
              <a:rPr lang="en-US" b="0" i="0" dirty="0">
                <a:effectLst/>
                <a:latin typeface="Calibri" panose="020F0502020204030204" pitchFamily="34" charset="0"/>
                <a:cs typeface="Calibri" panose="020F0502020204030204" pitchFamily="34" charset="0"/>
              </a:rPr>
              <a:t>is a </a:t>
            </a:r>
            <a:r>
              <a:rPr lang="en-US" b="0" i="0" u="none" strike="noStrike" dirty="0">
                <a:effectLst/>
                <a:latin typeface="Calibri" panose="020F0502020204030204" pitchFamily="34" charset="0"/>
                <a:cs typeface="Calibri" panose="020F0502020204030204" pitchFamily="34" charset="0"/>
                <a:hlinkClick r:id="rId3" tooltip="Dune field">
                  <a:extLst>
                    <a:ext uri="{A12FA001-AC4F-418D-AE19-62706E023703}">
                      <ahyp:hlinkClr xmlns:ahyp="http://schemas.microsoft.com/office/drawing/2018/hyperlinkcolor" val="tx"/>
                    </a:ext>
                  </a:extLst>
                </a:hlinkClick>
              </a:rPr>
              <a:t>dune field</a:t>
            </a:r>
            <a:r>
              <a:rPr lang="en-US" b="0" i="0" dirty="0">
                <a:effectLst/>
                <a:latin typeface="Calibri" panose="020F0502020204030204" pitchFamily="34" charset="0"/>
                <a:cs typeface="Calibri" panose="020F0502020204030204" pitchFamily="34" charset="0"/>
              </a:rPr>
              <a:t> in the periphery of the Martian north pole. It </a:t>
            </a:r>
            <a:r>
              <a:rPr lang="en-US" b="0" i="0" dirty="0">
                <a:solidFill>
                  <a:srgbClr val="202122"/>
                </a:solidFill>
                <a:effectLst/>
                <a:latin typeface="Calibri" panose="020F0502020204030204" pitchFamily="34" charset="0"/>
                <a:cs typeface="Calibri" panose="020F0502020204030204" pitchFamily="34" charset="0"/>
              </a:rPr>
              <a:t>is a smaller region at center left, between longitude 261°E and 283°E. The dunes appear bluish due to basalt sands. </a:t>
            </a:r>
          </a:p>
          <a:p>
            <a:endParaRPr lang="en-US" sz="900" dirty="0">
              <a:solidFill>
                <a:srgbClr val="202122"/>
              </a:solidFill>
              <a:latin typeface="Calibri" panose="020F0502020204030204" pitchFamily="34" charset="0"/>
              <a:cs typeface="Calibri" panose="020F0502020204030204" pitchFamily="34" charset="0"/>
            </a:endParaRPr>
          </a:p>
          <a:p>
            <a:r>
              <a:rPr lang="en-US" b="1" i="0" u="sng" dirty="0" err="1">
                <a:effectLst/>
                <a:latin typeface="Calibri" panose="020F0502020204030204" pitchFamily="34" charset="0"/>
                <a:cs typeface="Calibri" panose="020F0502020204030204" pitchFamily="34" charset="0"/>
              </a:rPr>
              <a:t>Hyperboreae</a:t>
            </a:r>
            <a:r>
              <a:rPr lang="en-US" b="1" i="0" u="sng" dirty="0">
                <a:effectLst/>
                <a:latin typeface="Calibri" panose="020F0502020204030204" pitchFamily="34" charset="0"/>
                <a:cs typeface="Calibri" panose="020F0502020204030204" pitchFamily="34" charset="0"/>
              </a:rPr>
              <a:t> Undae </a:t>
            </a:r>
            <a:r>
              <a:rPr lang="en-US" b="0" i="0" dirty="0">
                <a:effectLst/>
                <a:latin typeface="Calibri" panose="020F0502020204030204" pitchFamily="34" charset="0"/>
                <a:cs typeface="Calibri" panose="020F0502020204030204" pitchFamily="34" charset="0"/>
              </a:rPr>
              <a:t>is located southwest of the </a:t>
            </a:r>
            <a:r>
              <a:rPr lang="en-US" b="0" i="0" u="none" strike="noStrike" dirty="0">
                <a:effectLst/>
                <a:latin typeface="Calibri" panose="020F0502020204030204" pitchFamily="34" charset="0"/>
                <a:cs typeface="Calibri" panose="020F0502020204030204" pitchFamily="34" charset="0"/>
                <a:hlinkClick r:id="rId4" tooltip="Chasma Boreale">
                  <a:extLst>
                    <a:ext uri="{A12FA001-AC4F-418D-AE19-62706E023703}">
                      <ahyp:hlinkClr xmlns:ahyp="http://schemas.microsoft.com/office/drawing/2018/hyperlinkcolor" val="tx"/>
                    </a:ext>
                  </a:extLst>
                </a:hlinkClick>
              </a:rPr>
              <a:t>Chasma </a:t>
            </a:r>
            <a:r>
              <a:rPr lang="en-US" b="0" i="0" u="none" strike="noStrike" dirty="0" err="1">
                <a:effectLst/>
                <a:latin typeface="Calibri" panose="020F0502020204030204" pitchFamily="34" charset="0"/>
                <a:cs typeface="Calibri" panose="020F0502020204030204" pitchFamily="34" charset="0"/>
                <a:hlinkClick r:id="rId4" tooltip="Chasma Boreale">
                  <a:extLst>
                    <a:ext uri="{A12FA001-AC4F-418D-AE19-62706E023703}">
                      <ahyp:hlinkClr xmlns:ahyp="http://schemas.microsoft.com/office/drawing/2018/hyperlinkcolor" val="tx"/>
                    </a:ext>
                  </a:extLst>
                </a:hlinkClick>
              </a:rPr>
              <a:t>Boreale</a:t>
            </a:r>
            <a:r>
              <a:rPr lang="en-US" b="0" i="0" u="none" strike="noStrike" dirty="0">
                <a:effectLst/>
                <a:latin typeface="Calibri" panose="020F0502020204030204" pitchFamily="34" charset="0"/>
                <a:cs typeface="Calibri" panose="020F0502020204030204" pitchFamily="34" charset="0"/>
              </a:rPr>
              <a:t> (a massive artic canyon)</a:t>
            </a:r>
            <a:r>
              <a:rPr lang="en-US" b="0" i="0" dirty="0">
                <a:solidFill>
                  <a:srgbClr val="202122"/>
                </a:solidFill>
                <a:effectLst/>
                <a:latin typeface="Arial" panose="020B0604020202020204" pitchFamily="34" charset="0"/>
              </a:rPr>
              <a:t>. It i</a:t>
            </a:r>
            <a:r>
              <a:rPr lang="en-US" b="0" i="0" dirty="0">
                <a:effectLst/>
                <a:latin typeface="Calibri" panose="020F0502020204030204" pitchFamily="34" charset="0"/>
                <a:cs typeface="Calibri" panose="020F0502020204030204" pitchFamily="34" charset="0"/>
              </a:rPr>
              <a:t>s well known for its </a:t>
            </a:r>
            <a:r>
              <a:rPr lang="en-US" b="0" i="0" u="none" strike="noStrike" dirty="0" err="1">
                <a:effectLst/>
                <a:latin typeface="Calibri" panose="020F0502020204030204" pitchFamily="34" charset="0"/>
                <a:cs typeface="Calibri" panose="020F0502020204030204" pitchFamily="34" charset="0"/>
                <a:hlinkClick r:id="rId5" tooltip="Barchan">
                  <a:extLst>
                    <a:ext uri="{A12FA001-AC4F-418D-AE19-62706E023703}">
                      <ahyp:hlinkClr xmlns:ahyp="http://schemas.microsoft.com/office/drawing/2018/hyperlinkcolor" val="tx"/>
                    </a:ext>
                  </a:extLst>
                </a:hlinkClick>
              </a:rPr>
              <a:t>barchanoid</a:t>
            </a:r>
            <a:r>
              <a:rPr lang="en-US" b="0" i="0" dirty="0">
                <a:effectLst/>
                <a:latin typeface="Calibri" panose="020F0502020204030204" pitchFamily="34" charset="0"/>
                <a:cs typeface="Calibri" panose="020F0502020204030204" pitchFamily="34" charset="0"/>
              </a:rPr>
              <a:t> and linear dunes.</a:t>
            </a:r>
          </a:p>
          <a:p>
            <a:endParaRPr lang="en-US" sz="900" dirty="0">
              <a:latin typeface="Calibri" panose="020F0502020204030204" pitchFamily="34" charset="0"/>
              <a:cs typeface="Calibri" panose="020F0502020204030204" pitchFamily="34" charset="0"/>
            </a:endParaRPr>
          </a:p>
          <a:p>
            <a:r>
              <a:rPr lang="en-US" b="1" i="0" u="sng" dirty="0">
                <a:effectLst/>
                <a:latin typeface="Calibri" panose="020F0502020204030204" pitchFamily="34" charset="0"/>
                <a:cs typeface="Calibri" panose="020F0502020204030204" pitchFamily="34" charset="0"/>
              </a:rPr>
              <a:t>Olympia Undae</a:t>
            </a:r>
            <a:r>
              <a:rPr lang="en-US" b="0" i="0" u="sng"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is a vast </a:t>
            </a:r>
            <a:r>
              <a:rPr lang="en-US" b="0" i="0" u="none" strike="noStrike" dirty="0">
                <a:effectLst/>
                <a:latin typeface="Calibri" panose="020F0502020204030204" pitchFamily="34" charset="0"/>
                <a:cs typeface="Calibri" panose="020F0502020204030204" pitchFamily="34" charset="0"/>
                <a:hlinkClick r:id="rId6" tooltip="List of extraterrestrial dune fields">
                  <a:extLst>
                    <a:ext uri="{A12FA001-AC4F-418D-AE19-62706E023703}">
                      <ahyp:hlinkClr xmlns:ahyp="http://schemas.microsoft.com/office/drawing/2018/hyperlinkcolor" val="tx"/>
                    </a:ext>
                  </a:extLst>
                </a:hlinkClick>
              </a:rPr>
              <a:t>dune field</a:t>
            </a:r>
            <a:r>
              <a:rPr lang="en-US" b="0" i="0" dirty="0">
                <a:effectLst/>
                <a:latin typeface="Calibri" panose="020F0502020204030204" pitchFamily="34" charset="0"/>
                <a:cs typeface="Calibri" panose="020F0502020204030204" pitchFamily="34" charset="0"/>
              </a:rPr>
              <a:t> in the north polar region. It consists of a broad "sand sea" that partly rings the north polar plateau from about 120° to 240°E longitude and 78° to 83°N latitude. Stretching about 680 miles across</a:t>
            </a:r>
            <a:r>
              <a:rPr lang="en-US" b="0" i="0" baseline="30000"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and covering an area of 181,468 sq miles (nearly the size of </a:t>
            </a:r>
            <a:r>
              <a:rPr lang="en-US" dirty="0">
                <a:latin typeface="Calibri" panose="020F0502020204030204" pitchFamily="34" charset="0"/>
                <a:cs typeface="Calibri" panose="020F0502020204030204" pitchFamily="34" charset="0"/>
              </a:rPr>
              <a:t>Nevada and Utah combined)</a:t>
            </a:r>
            <a:r>
              <a:rPr lang="en-US" b="0" i="0" dirty="0">
                <a:effectLst/>
                <a:latin typeface="Calibri" panose="020F0502020204030204" pitchFamily="34" charset="0"/>
                <a:cs typeface="Calibri" panose="020F0502020204030204" pitchFamily="34" charset="0"/>
              </a:rPr>
              <a:t>,</a:t>
            </a:r>
            <a:r>
              <a:rPr lang="en-US" b="0" i="0" baseline="30000"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it is the largest continuous dune field on Mars.</a:t>
            </a:r>
          </a:p>
          <a:p>
            <a:endParaRPr lang="en-US" sz="900" dirty="0">
              <a:latin typeface="Calibri" panose="020F0502020204030204" pitchFamily="34" charset="0"/>
              <a:cs typeface="Calibri" panose="020F0502020204030204" pitchFamily="34" charset="0"/>
            </a:endParaRPr>
          </a:p>
          <a:p>
            <a:r>
              <a:rPr lang="en-US" b="1" i="0" u="sng" dirty="0" err="1">
                <a:effectLst/>
                <a:latin typeface="Calibri" panose="020F0502020204030204" pitchFamily="34" charset="0"/>
                <a:cs typeface="Calibri" panose="020F0502020204030204" pitchFamily="34" charset="0"/>
              </a:rPr>
              <a:t>Siton</a:t>
            </a:r>
            <a:r>
              <a:rPr lang="en-US" b="1" i="0" u="sng" dirty="0">
                <a:effectLst/>
                <a:latin typeface="Calibri" panose="020F0502020204030204" pitchFamily="34" charset="0"/>
                <a:cs typeface="Calibri" panose="020F0502020204030204" pitchFamily="34" charset="0"/>
              </a:rPr>
              <a:t> Undae</a:t>
            </a:r>
            <a:r>
              <a:rPr lang="en-US" b="0" i="0" u="sng"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is one of the largest, densest </a:t>
            </a:r>
            <a:r>
              <a:rPr lang="en-US" b="0" i="0" u="none" strike="noStrike" dirty="0">
                <a:effectLst/>
                <a:latin typeface="Calibri" panose="020F0502020204030204" pitchFamily="34" charset="0"/>
                <a:cs typeface="Calibri" panose="020F0502020204030204" pitchFamily="34" charset="0"/>
                <a:hlinkClick r:id="rId3" tooltip="Dune field">
                  <a:extLst>
                    <a:ext uri="{A12FA001-AC4F-418D-AE19-62706E023703}">
                      <ahyp:hlinkClr xmlns:ahyp="http://schemas.microsoft.com/office/drawing/2018/hyperlinkcolor" val="tx"/>
                    </a:ext>
                  </a:extLst>
                </a:hlinkClick>
              </a:rPr>
              <a:t>dune fields</a:t>
            </a:r>
            <a:r>
              <a:rPr lang="en-US" b="0" i="0" dirty="0">
                <a:effectLst/>
                <a:latin typeface="Calibri" panose="020F0502020204030204" pitchFamily="34" charset="0"/>
                <a:cs typeface="Calibri" panose="020F0502020204030204" pitchFamily="34" charset="0"/>
              </a:rPr>
              <a:t> in the vicinity of </a:t>
            </a:r>
            <a:r>
              <a:rPr lang="en-US" b="0" i="0" u="sng" dirty="0">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Planum </a:t>
            </a:r>
            <a:r>
              <a:rPr lang="en-US" b="0" i="0" u="sng" dirty="0" err="1">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Boreum</a:t>
            </a:r>
            <a:r>
              <a:rPr lang="en-US" b="0" i="0" u="sng"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It is centered at latitude 75.55°N, longitude 297.28E and has a diameter of 138.6 miles.</a:t>
            </a:r>
            <a:endParaRPr lang="en-US" dirty="0">
              <a:latin typeface="Calibri" panose="020F0502020204030204" pitchFamily="34" charset="0"/>
              <a:cs typeface="Calibri" panose="020F0502020204030204" pitchFamily="34" charset="0"/>
            </a:endParaRPr>
          </a:p>
        </p:txBody>
      </p:sp>
      <p:sp>
        <p:nvSpPr>
          <p:cNvPr id="7" name="Arrow: Right 6">
            <a:extLst>
              <a:ext uri="{FF2B5EF4-FFF2-40B4-BE49-F238E27FC236}">
                <a16:creationId xmlns:a16="http://schemas.microsoft.com/office/drawing/2014/main" id="{8DF04CFB-06E2-4BFC-A284-E1082C842E72}"/>
              </a:ext>
            </a:extLst>
          </p:cNvPr>
          <p:cNvSpPr/>
          <p:nvPr/>
        </p:nvSpPr>
        <p:spPr>
          <a:xfrm>
            <a:off x="609600" y="277585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1D28CB0-A1EC-4748-BBBD-C807E966E0EE}"/>
              </a:ext>
            </a:extLst>
          </p:cNvPr>
          <p:cNvSpPr/>
          <p:nvPr/>
        </p:nvSpPr>
        <p:spPr>
          <a:xfrm rot="13612248">
            <a:off x="1883228" y="4648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194FB8-CFDA-4A7D-98A2-8FBE531A2395}"/>
              </a:ext>
            </a:extLst>
          </p:cNvPr>
          <p:cNvSpPr txBox="1"/>
          <p:nvPr/>
        </p:nvSpPr>
        <p:spPr>
          <a:xfrm>
            <a:off x="7402285" y="84942"/>
            <a:ext cx="4680857" cy="707886"/>
          </a:xfrm>
          <a:prstGeom prst="rect">
            <a:avLst/>
          </a:prstGeom>
          <a:noFill/>
        </p:spPr>
        <p:txBody>
          <a:bodyPr wrap="square">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Planum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Boreum</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Wilderness - </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Mars has the </a:t>
            </a:r>
            <a:r>
              <a:rPr lang="en-US" sz="2000" b="1" i="1" dirty="0">
                <a:latin typeface="Calibri" panose="020F0502020204030204" pitchFamily="34" charset="0"/>
                <a:ea typeface="Calibri" panose="020F0502020204030204" pitchFamily="34" charset="0"/>
                <a:cs typeface="Times New Roman" panose="02020603050405020304" pitchFamily="18" charset="0"/>
              </a:rPr>
              <a:t>l</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argest </a:t>
            </a:r>
            <a:r>
              <a:rPr lang="en-US" sz="2000" b="1" i="1" dirty="0">
                <a:latin typeface="Calibri" panose="020F0502020204030204" pitchFamily="34" charset="0"/>
                <a:ea typeface="Calibri" panose="020F0502020204030204" pitchFamily="34" charset="0"/>
                <a:cs typeface="Times New Roman" panose="02020603050405020304" pitchFamily="18" charset="0"/>
              </a:rPr>
              <a:t>s</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and </a:t>
            </a:r>
            <a:r>
              <a:rPr lang="en-US" sz="2000" b="1" i="1" dirty="0">
                <a:latin typeface="Calibri" panose="020F0502020204030204" pitchFamily="34" charset="0"/>
                <a:ea typeface="Calibri" panose="020F0502020204030204" pitchFamily="34" charset="0"/>
                <a:cs typeface="Times New Roman" panose="02020603050405020304" pitchFamily="18" charset="0"/>
              </a:rPr>
              <a:t>d</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unes in the Solar System</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Right 14">
            <a:extLst>
              <a:ext uri="{FF2B5EF4-FFF2-40B4-BE49-F238E27FC236}">
                <a16:creationId xmlns:a16="http://schemas.microsoft.com/office/drawing/2014/main" id="{A82F10B4-3348-4D49-A837-67CDCF1DA913}"/>
              </a:ext>
            </a:extLst>
          </p:cNvPr>
          <p:cNvSpPr/>
          <p:nvPr/>
        </p:nvSpPr>
        <p:spPr>
          <a:xfrm>
            <a:off x="1676400" y="7293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1506CBE7-46F0-465C-AD0B-D359ED5F0AB2}"/>
              </a:ext>
            </a:extLst>
          </p:cNvPr>
          <p:cNvSpPr/>
          <p:nvPr/>
        </p:nvSpPr>
        <p:spPr>
          <a:xfrm rot="16200000">
            <a:off x="441368" y="46816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8" name="Picture 8">
            <a:extLst>
              <a:ext uri="{FF2B5EF4-FFF2-40B4-BE49-F238E27FC236}">
                <a16:creationId xmlns:a16="http://schemas.microsoft.com/office/drawing/2014/main" id="{FB27EB33-0232-4249-A3EA-1C4B49B4E1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3558" y="4529227"/>
            <a:ext cx="4077212" cy="231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58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48"/>
                                        </p:tgtEl>
                                        <p:attrNameLst>
                                          <p:attrName>style.visibility</p:attrName>
                                        </p:attrNameLst>
                                      </p:cBhvr>
                                      <p:to>
                                        <p:strVal val="visible"/>
                                      </p:to>
                                    </p:set>
                                    <p:anim calcmode="lin" valueType="num">
                                      <p:cBhvr>
                                        <p:cTn id="17" dur="1000" fill="hold"/>
                                        <p:tgtEl>
                                          <p:spTgt spid="10248"/>
                                        </p:tgtEl>
                                        <p:attrNameLst>
                                          <p:attrName>ppt_w</p:attrName>
                                        </p:attrNameLst>
                                      </p:cBhvr>
                                      <p:tavLst>
                                        <p:tav tm="0">
                                          <p:val>
                                            <p:fltVal val="0"/>
                                          </p:val>
                                        </p:tav>
                                        <p:tav tm="100000">
                                          <p:val>
                                            <p:strVal val="#ppt_w"/>
                                          </p:val>
                                        </p:tav>
                                      </p:tavLst>
                                    </p:anim>
                                    <p:anim calcmode="lin" valueType="num">
                                      <p:cBhvr>
                                        <p:cTn id="18" dur="1000" fill="hold"/>
                                        <p:tgtEl>
                                          <p:spTgt spid="10248"/>
                                        </p:tgtEl>
                                        <p:attrNameLst>
                                          <p:attrName>ppt_h</p:attrName>
                                        </p:attrNameLst>
                                      </p:cBhvr>
                                      <p:tavLst>
                                        <p:tav tm="0">
                                          <p:val>
                                            <p:fltVal val="0"/>
                                          </p:val>
                                        </p:tav>
                                        <p:tav tm="100000">
                                          <p:val>
                                            <p:strVal val="#ppt_h"/>
                                          </p:val>
                                        </p:tav>
                                      </p:tavLst>
                                    </p:anim>
                                    <p:anim calcmode="lin" valueType="num">
                                      <p:cBhvr>
                                        <p:cTn id="19" dur="1000" fill="hold"/>
                                        <p:tgtEl>
                                          <p:spTgt spid="10248"/>
                                        </p:tgtEl>
                                        <p:attrNameLst>
                                          <p:attrName>style.rotation</p:attrName>
                                        </p:attrNameLst>
                                      </p:cBhvr>
                                      <p:tavLst>
                                        <p:tav tm="0">
                                          <p:val>
                                            <p:fltVal val="90"/>
                                          </p:val>
                                        </p:tav>
                                        <p:tav tm="100000">
                                          <p:val>
                                            <p:fltVal val="0"/>
                                          </p:val>
                                        </p:tav>
                                      </p:tavLst>
                                    </p:anim>
                                    <p:animEffect transition="in" filter="fade">
                                      <p:cBhvr>
                                        <p:cTn id="20" dur="1000"/>
                                        <p:tgtEl>
                                          <p:spTgt spid="10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animEffect transition="in" filter="fade">
                                      <p:cBhvr>
                                        <p:cTn id="45" dur="500"/>
                                        <p:tgtEl>
                                          <p:spTgt spid="1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40000"/>
                <a:lumOff val="6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180C989-9581-4074-884E-7158F0F8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1503589"/>
            <a:ext cx="5191125" cy="5114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3BF69717-9458-4652-BEFA-86EB19F9DB60}"/>
              </a:ext>
            </a:extLst>
          </p:cNvPr>
          <p:cNvSpPr txBox="1"/>
          <p:nvPr/>
        </p:nvSpPr>
        <p:spPr>
          <a:xfrm>
            <a:off x="2127477" y="359619"/>
            <a:ext cx="8616723" cy="707886"/>
          </a:xfrm>
          <a:prstGeom prst="rect">
            <a:avLst/>
          </a:prstGeom>
          <a:noFill/>
        </p:spPr>
        <p:txBody>
          <a:bodyPr wrap="square">
            <a:spAutoFit/>
          </a:bodyPr>
          <a:lstStyle/>
          <a:p>
            <a:r>
              <a:rPr lang="en-US" altLang="en-US" sz="4000" b="1" dirty="0"/>
              <a:t>Hubble Telescope Picture of Mars</a:t>
            </a:r>
            <a:endParaRPr lang="en-US" sz="4000" b="1" dirty="0"/>
          </a:p>
        </p:txBody>
      </p:sp>
      <p:sp>
        <p:nvSpPr>
          <p:cNvPr id="10" name="TextBox 9">
            <a:extLst>
              <a:ext uri="{FF2B5EF4-FFF2-40B4-BE49-F238E27FC236}">
                <a16:creationId xmlns:a16="http://schemas.microsoft.com/office/drawing/2014/main" id="{3408E3FA-8AE3-4C5A-96F1-80AC0D92BCAD}"/>
              </a:ext>
            </a:extLst>
          </p:cNvPr>
          <p:cNvSpPr txBox="1"/>
          <p:nvPr/>
        </p:nvSpPr>
        <p:spPr>
          <a:xfrm>
            <a:off x="5617028" y="1884589"/>
            <a:ext cx="6096000" cy="3785652"/>
          </a:xfrm>
          <a:prstGeom prst="rect">
            <a:avLst/>
          </a:prstGeom>
          <a:noFill/>
        </p:spPr>
        <p:txBody>
          <a:bodyPr wrap="square">
            <a:spAutoFit/>
          </a:bodyPr>
          <a:lstStyle/>
          <a:p>
            <a:r>
              <a:rPr lang="en-US" altLang="en-US" sz="2000" b="1" dirty="0">
                <a:latin typeface="Calibri" panose="020F0502020204030204" pitchFamily="34" charset="0"/>
                <a:cs typeface="Calibri" panose="020F0502020204030204" pitchFamily="34" charset="0"/>
              </a:rPr>
              <a:t>This NASA Hubble Space Telescope view provides the most detailed complete global coverage of Mars ever seen from Earth.  This picture was taken on February 25, 1995, when Mars was at a distance of 65 million miles from earth.</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Departing from Earth at 24,600 mph, it currently takes around 300 million miles and 7 months to reach the planet Mars. Leaving from a future Lunar Gateway Space Station may only take 4 months. Using the proposed Interplanetary Transport System, SpaceX predicts travel could be reduced to as few as 80 days.  </a:t>
            </a:r>
          </a:p>
        </p:txBody>
      </p:sp>
    </p:spTree>
    <p:extLst>
      <p:ext uri="{BB962C8B-B14F-4D97-AF65-F5344CB8AC3E}">
        <p14:creationId xmlns:p14="http://schemas.microsoft.com/office/powerpoint/2010/main" val="2153777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6B72535-CE9B-4F1C-BFAC-83EBFF80F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26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753F00-4FC0-49E0-8D71-ADE580A040B0}"/>
              </a:ext>
            </a:extLst>
          </p:cNvPr>
          <p:cNvSpPr txBox="1"/>
          <p:nvPr/>
        </p:nvSpPr>
        <p:spPr>
          <a:xfrm>
            <a:off x="6370696" y="386077"/>
            <a:ext cx="5549965" cy="6340197"/>
          </a:xfrm>
          <a:prstGeom prst="rect">
            <a:avLst/>
          </a:prstGeom>
          <a:noFill/>
        </p:spPr>
        <p:txBody>
          <a:bodyPr wrap="square">
            <a:spAutoFit/>
          </a:bodyPr>
          <a:lstStyle/>
          <a:p>
            <a:endParaRPr lang="en-US" sz="1000" b="1" dirty="0">
              <a:latin typeface="Calibri" panose="020F0502020204030204" pitchFamily="34" charset="0"/>
              <a:ea typeface="Calibri" panose="020F0502020204030204" pitchFamily="34" charset="0"/>
              <a:cs typeface="Times New Roman" panose="02020603050405020304" pitchFamily="18" charset="0"/>
            </a:endParaRPr>
          </a:p>
          <a:p>
            <a:r>
              <a:rPr lang="en-US" b="1" i="0" u="sng" dirty="0">
                <a:effectLst/>
                <a:latin typeface="Calibri" panose="020F0502020204030204" pitchFamily="34" charset="0"/>
                <a:cs typeface="Calibri" panose="020F0502020204030204" pitchFamily="34" charset="0"/>
              </a:rPr>
              <a:t>Ogygis Undae</a:t>
            </a:r>
            <a:r>
              <a:rPr lang="en-US" b="0" i="0" u="sng" dirty="0">
                <a:effectLst/>
                <a:latin typeface="Calibri" panose="020F0502020204030204" pitchFamily="34" charset="0"/>
                <a:cs typeface="Calibri" panose="020F0502020204030204" pitchFamily="34" charset="0"/>
              </a:rPr>
              <a:t> </a:t>
            </a:r>
            <a:r>
              <a:rPr lang="en-US" b="1" i="0" dirty="0">
                <a:effectLst/>
                <a:latin typeface="Calibri" panose="020F0502020204030204" pitchFamily="34" charset="0"/>
                <a:cs typeface="Calibri" panose="020F0502020204030204" pitchFamily="34" charset="0"/>
              </a:rPr>
              <a:t>is the only named southern hemisphere </a:t>
            </a:r>
            <a:r>
              <a:rPr lang="en-US" b="1" i="0" u="none" strike="noStrike" dirty="0">
                <a:effectLst/>
                <a:latin typeface="Calibri" panose="020F0502020204030204" pitchFamily="34" charset="0"/>
                <a:cs typeface="Calibri" panose="020F0502020204030204" pitchFamily="34" charset="0"/>
                <a:hlinkClick r:id="rId4" tooltip="Dune field">
                  <a:extLst>
                    <a:ext uri="{A12FA001-AC4F-418D-AE19-62706E023703}">
                      <ahyp:hlinkClr xmlns:ahyp="http://schemas.microsoft.com/office/drawing/2018/hyperlinkcolor" val="tx"/>
                    </a:ext>
                  </a:extLst>
                </a:hlinkClick>
              </a:rPr>
              <a:t>dune field</a:t>
            </a:r>
            <a:r>
              <a:rPr lang="en-US" b="1" i="0" dirty="0">
                <a:effectLst/>
                <a:latin typeface="Calibri" panose="020F0502020204030204" pitchFamily="34" charset="0"/>
                <a:cs typeface="Calibri" panose="020F0502020204030204" pitchFamily="34" charset="0"/>
              </a:rPr>
              <a:t> on </a:t>
            </a:r>
            <a:r>
              <a:rPr lang="en-US" b="1" i="0" u="sng"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Mars</a:t>
            </a:r>
            <a:r>
              <a:rPr lang="en-US" b="1" i="0" u="sng" dirty="0">
                <a:effectLst/>
                <a:latin typeface="Calibri" panose="020F0502020204030204" pitchFamily="34" charset="0"/>
                <a:cs typeface="Calibri" panose="020F0502020204030204" pitchFamily="34" charset="0"/>
              </a:rPr>
              <a:t> and the only major sand dune not located in a polar region</a:t>
            </a:r>
            <a:r>
              <a:rPr lang="en-US" b="1" u="sng" dirty="0">
                <a:latin typeface="Calibri" panose="020F0502020204030204" pitchFamily="34" charset="0"/>
                <a:cs typeface="Calibri" panose="020F0502020204030204" pitchFamily="34" charset="0"/>
              </a:rPr>
              <a:t>. </a:t>
            </a:r>
          </a:p>
          <a:p>
            <a:endParaRPr lang="en-US" sz="900" b="0" i="0" dirty="0">
              <a:effectLst/>
              <a:latin typeface="Calibri" panose="020F0502020204030204" pitchFamily="34" charset="0"/>
              <a:cs typeface="Calibri" panose="020F0502020204030204" pitchFamily="34" charset="0"/>
            </a:endParaRPr>
          </a:p>
          <a:p>
            <a:r>
              <a:rPr lang="en-US" b="1" i="0" dirty="0">
                <a:effectLst/>
                <a:latin typeface="Calibri" panose="020F0502020204030204" pitchFamily="34" charset="0"/>
                <a:cs typeface="Calibri" panose="020F0502020204030204" pitchFamily="34" charset="0"/>
              </a:rPr>
              <a:t>Situated just outside </a:t>
            </a:r>
            <a:r>
              <a:rPr lang="en-US" b="1" i="0" u="none" strike="noStrike" dirty="0">
                <a:effectLst/>
                <a:latin typeface="Calibri" panose="020F0502020204030204" pitchFamily="34" charset="0"/>
                <a:cs typeface="Calibri" panose="020F0502020204030204" pitchFamily="34" charset="0"/>
                <a:hlinkClick r:id="rId6" tooltip="Argyre Planitia">
                  <a:extLst>
                    <a:ext uri="{A12FA001-AC4F-418D-AE19-62706E023703}">
                      <ahyp:hlinkClr xmlns:ahyp="http://schemas.microsoft.com/office/drawing/2018/hyperlinkcolor" val="tx"/>
                    </a:ext>
                  </a:extLst>
                </a:hlinkClick>
              </a:rPr>
              <a:t>Argyre Planitia</a:t>
            </a:r>
            <a:r>
              <a:rPr lang="en-US" b="1" dirty="0">
                <a:latin typeface="Calibri" panose="020F0502020204030204" pitchFamily="34" charset="0"/>
                <a:cs typeface="Calibri" panose="020F0502020204030204" pitchFamily="34" charset="0"/>
              </a:rPr>
              <a:t> - </a:t>
            </a:r>
            <a:r>
              <a:rPr lang="en-US" b="1" i="0" dirty="0">
                <a:effectLst/>
                <a:latin typeface="Calibri" panose="020F0502020204030204" pitchFamily="34" charset="0"/>
                <a:cs typeface="Calibri" panose="020F0502020204030204" pitchFamily="34" charset="0"/>
              </a:rPr>
              <a:t>in the southern highlands of Mars</a:t>
            </a:r>
            <a:r>
              <a:rPr lang="en-US" b="1" dirty="0">
                <a:latin typeface="Calibri" panose="020F0502020204030204" pitchFamily="34" charset="0"/>
                <a:cs typeface="Calibri" panose="020F0502020204030204" pitchFamily="34" charset="0"/>
              </a:rPr>
              <a:t> - </a:t>
            </a:r>
            <a:r>
              <a:rPr lang="en-US" b="1" i="0" dirty="0">
                <a:effectLst/>
                <a:latin typeface="Calibri" panose="020F0502020204030204" pitchFamily="34" charset="0"/>
                <a:cs typeface="Calibri" panose="020F0502020204030204" pitchFamily="34" charset="0"/>
              </a:rPr>
              <a:t>the dunes of Ogygis Undae cover an area of 735 square </a:t>
            </a:r>
            <a:r>
              <a:rPr lang="en-US" b="1" dirty="0">
                <a:latin typeface="Calibri" panose="020F0502020204030204" pitchFamily="34" charset="0"/>
                <a:cs typeface="Calibri" panose="020F0502020204030204" pitchFamily="34" charset="0"/>
              </a:rPr>
              <a:t>miles – more than 3 times the size of  the Great Sand Dunes in Colorado. Ogygis Undae</a:t>
            </a:r>
            <a:r>
              <a:rPr lang="en-US" b="1" i="0" dirty="0">
                <a:effectLst/>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a:t>
            </a:r>
            <a:r>
              <a:rPr lang="en-US" b="1" i="0" dirty="0">
                <a:effectLst/>
                <a:latin typeface="Calibri" panose="020F0502020204030204" pitchFamily="34" charset="0"/>
                <a:cs typeface="Calibri" panose="020F0502020204030204" pitchFamily="34" charset="0"/>
              </a:rPr>
              <a:t>ould be a primary location for research on Martian dune morphology and sand composition.</a:t>
            </a:r>
          </a:p>
          <a:p>
            <a:endParaRPr lang="en-US" sz="900" b="1" dirty="0">
              <a:latin typeface="Calibri" panose="020F0502020204030204" pitchFamily="34" charset="0"/>
              <a:cs typeface="Calibri" panose="020F0502020204030204" pitchFamily="34" charset="0"/>
            </a:endParaRPr>
          </a:p>
          <a:p>
            <a:r>
              <a:rPr lang="en-US" b="1" i="0" dirty="0">
                <a:effectLst/>
                <a:latin typeface="Calibri" panose="020F0502020204030204" pitchFamily="34" charset="0"/>
                <a:cs typeface="Calibri" panose="020F0502020204030204" pitchFamily="34" charset="0"/>
              </a:rPr>
              <a:t>Dunes in Ogygis Undae include the </a:t>
            </a:r>
            <a:r>
              <a:rPr lang="en-US" b="1" i="0" u="none" strike="noStrike" dirty="0">
                <a:effectLst/>
                <a:latin typeface="Calibri" panose="020F0502020204030204" pitchFamily="34" charset="0"/>
                <a:cs typeface="Calibri" panose="020F0502020204030204" pitchFamily="34" charset="0"/>
                <a:hlinkClick r:id="rId7" tooltip="Barchan">
                  <a:extLst>
                    <a:ext uri="{A12FA001-AC4F-418D-AE19-62706E023703}">
                      <ahyp:hlinkClr xmlns:ahyp="http://schemas.microsoft.com/office/drawing/2018/hyperlinkcolor" val="tx"/>
                    </a:ext>
                  </a:extLst>
                </a:hlinkClick>
              </a:rPr>
              <a:t>barchan</a:t>
            </a:r>
            <a:r>
              <a:rPr lang="en-US" b="1" i="0" u="none" strike="noStrike" dirty="0">
                <a:effectLst/>
                <a:latin typeface="Calibri" panose="020F0502020204030204" pitchFamily="34" charset="0"/>
                <a:cs typeface="Calibri" panose="020F0502020204030204" pitchFamily="34" charset="0"/>
              </a:rPr>
              <a:t> (crescent shaped)</a:t>
            </a:r>
            <a:r>
              <a:rPr lang="en-US" b="1" i="0" dirty="0">
                <a:effectLst/>
                <a:latin typeface="Calibri" panose="020F0502020204030204" pitchFamily="34" charset="0"/>
                <a:cs typeface="Calibri" panose="020F0502020204030204" pitchFamily="34" charset="0"/>
              </a:rPr>
              <a:t>, </a:t>
            </a:r>
            <a:r>
              <a:rPr lang="en-US" b="1" i="0" dirty="0" err="1">
                <a:effectLst/>
                <a:latin typeface="Calibri" panose="020F0502020204030204" pitchFamily="34" charset="0"/>
                <a:cs typeface="Calibri" panose="020F0502020204030204" pitchFamily="34" charset="0"/>
              </a:rPr>
              <a:t>barchanoid</a:t>
            </a:r>
            <a:r>
              <a:rPr lang="en-US" b="1" i="0" dirty="0">
                <a:effectLst/>
                <a:latin typeface="Calibri" panose="020F0502020204030204" pitchFamily="34" charset="0"/>
                <a:cs typeface="Calibri" panose="020F0502020204030204" pitchFamily="34" charset="0"/>
              </a:rPr>
              <a:t> (a ridge of interconnected crescent dunes), dome (large circular mounds of sand) and </a:t>
            </a:r>
            <a:r>
              <a:rPr lang="en-US" b="1" i="0" dirty="0">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star dunes</a:t>
            </a:r>
            <a:r>
              <a:rPr lang="en-US" b="1" dirty="0">
                <a:latin typeface="Calibri" panose="020F0502020204030204" pitchFamily="34" charset="0"/>
                <a:cs typeface="Calibri" panose="020F0502020204030204" pitchFamily="34" charset="0"/>
              </a:rPr>
              <a:t> </a:t>
            </a:r>
            <a:r>
              <a:rPr lang="en-US" b="1" i="0" dirty="0">
                <a:effectLst/>
                <a:latin typeface="Calibri" panose="020F0502020204030204" pitchFamily="34" charset="0"/>
                <a:cs typeface="Calibri" panose="020F0502020204030204" pitchFamily="34" charset="0"/>
              </a:rPr>
              <a:t>(</a:t>
            </a:r>
            <a:r>
              <a:rPr lang="en-US" b="1" i="0" dirty="0">
                <a:solidFill>
                  <a:srgbClr val="202122"/>
                </a:solidFill>
                <a:effectLst/>
                <a:latin typeface="Calibri" panose="020F0502020204030204" pitchFamily="34" charset="0"/>
                <a:cs typeface="Calibri" panose="020F0502020204030204" pitchFamily="34" charset="0"/>
              </a:rPr>
              <a:t>symmetrical pyramid shaped sand mounds)</a:t>
            </a:r>
            <a:r>
              <a:rPr lang="en-US" b="1" i="0" dirty="0">
                <a:effectLst/>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W</a:t>
            </a:r>
            <a:r>
              <a:rPr lang="en-US" b="1" i="0" dirty="0">
                <a:effectLst/>
                <a:latin typeface="Calibri" panose="020F0502020204030204" pitchFamily="34" charset="0"/>
                <a:cs typeface="Calibri" panose="020F0502020204030204" pitchFamily="34" charset="0"/>
              </a:rPr>
              <a:t>inds converging on the basin where these dunes are located</a:t>
            </a:r>
            <a:r>
              <a:rPr lang="en-US" b="1" dirty="0">
                <a:latin typeface="Calibri" panose="020F0502020204030204" pitchFamily="34" charset="0"/>
                <a:cs typeface="Calibri" panose="020F0502020204030204" pitchFamily="34" charset="0"/>
              </a:rPr>
              <a:t> </a:t>
            </a:r>
            <a:r>
              <a:rPr lang="en-US" b="1" i="0" dirty="0">
                <a:effectLst/>
                <a:latin typeface="Calibri" panose="020F0502020204030204" pitchFamily="34" charset="0"/>
                <a:cs typeface="Calibri" panose="020F0502020204030204" pitchFamily="34" charset="0"/>
              </a:rPr>
              <a:t>carried sand there from many areas of Mars. </a:t>
            </a:r>
          </a:p>
          <a:p>
            <a:endParaRPr lang="en-US" sz="900" b="1" dirty="0">
              <a:latin typeface="Calibri" panose="020F0502020204030204" pitchFamily="34" charset="0"/>
              <a:cs typeface="Calibri" panose="020F0502020204030204" pitchFamily="34" charset="0"/>
            </a:endParaRPr>
          </a:p>
          <a:p>
            <a:r>
              <a:rPr lang="en-US" b="1" i="0" dirty="0">
                <a:effectLst/>
                <a:latin typeface="Calibri" panose="020F0502020204030204" pitchFamily="34" charset="0"/>
                <a:cs typeface="Calibri" panose="020F0502020204030204" pitchFamily="34" charset="0"/>
              </a:rPr>
              <a:t>Travel to a dune science station at Ogygis Undae from the Pathfinder </a:t>
            </a:r>
            <a:r>
              <a:rPr lang="en-US" b="1" dirty="0">
                <a:latin typeface="Calibri" panose="020F0502020204030204" pitchFamily="34" charset="0"/>
                <a:cs typeface="Calibri" panose="020F0502020204030204" pitchFamily="34" charset="0"/>
              </a:rPr>
              <a:t>site</a:t>
            </a:r>
            <a:r>
              <a:rPr lang="en-US" b="1" i="0" dirty="0">
                <a:effectLst/>
                <a:latin typeface="Calibri" panose="020F0502020204030204" pitchFamily="34" charset="0"/>
                <a:cs typeface="Calibri" panose="020F0502020204030204" pitchFamily="34" charset="0"/>
              </a:rPr>
              <a:t> ~3,200 miles at 40 mph would take ~8 sols. The total distance from the DC spaceport would be 5,400 miles or ~14 sols. </a:t>
            </a:r>
            <a:r>
              <a:rPr lang="en-US" b="1" i="1" dirty="0">
                <a:effectLst/>
                <a:latin typeface="Calibri" panose="020F0502020204030204" pitchFamily="34" charset="0"/>
                <a:cs typeface="Calibri" panose="020F0502020204030204" pitchFamily="34" charset="0"/>
              </a:rPr>
              <a:t>Note: Possible </a:t>
            </a:r>
            <a:r>
              <a:rPr lang="en-US" b="1" i="1" dirty="0">
                <a:latin typeface="Calibri" panose="020F0502020204030204" pitchFamily="34" charset="0"/>
                <a:cs typeface="Calibri" panose="020F0502020204030204" pitchFamily="34" charset="0"/>
              </a:rPr>
              <a:t>bonus</a:t>
            </a:r>
            <a:r>
              <a:rPr lang="en-US" b="1" i="1" dirty="0">
                <a:effectLst/>
                <a:latin typeface="Calibri" panose="020F0502020204030204" pitchFamily="34" charset="0"/>
                <a:cs typeface="Calibri" panose="020F0502020204030204" pitchFamily="34" charset="0"/>
              </a:rPr>
              <a:t> side trip up the 379-mil</a:t>
            </a:r>
            <a:r>
              <a:rPr lang="en-US" b="1" i="1" dirty="0">
                <a:latin typeface="Calibri" panose="020F0502020204030204" pitchFamily="34" charset="0"/>
                <a:cs typeface="Calibri" panose="020F0502020204030204" pitchFamily="34" charset="0"/>
              </a:rPr>
              <a:t>e long </a:t>
            </a:r>
            <a:r>
              <a:rPr lang="en-US" b="1" i="1" dirty="0" err="1">
                <a:effectLst/>
                <a:latin typeface="Calibri" panose="020F0502020204030204" pitchFamily="34" charset="0"/>
                <a:cs typeface="Calibri" panose="020F0502020204030204" pitchFamily="34" charset="0"/>
              </a:rPr>
              <a:t>Nirgal</a:t>
            </a:r>
            <a:r>
              <a:rPr lang="en-US" b="1" i="1" dirty="0">
                <a:effectLst/>
                <a:latin typeface="Calibri" panose="020F0502020204030204" pitchFamily="34" charset="0"/>
                <a:cs typeface="Calibri" panose="020F0502020204030204" pitchFamily="34" charset="0"/>
              </a:rPr>
              <a:t> </a:t>
            </a:r>
            <a:r>
              <a:rPr lang="en-US" b="1" i="1" dirty="0" err="1">
                <a:effectLst/>
                <a:latin typeface="Calibri" panose="020F0502020204030204" pitchFamily="34" charset="0"/>
                <a:cs typeface="Calibri" panose="020F0502020204030204" pitchFamily="34" charset="0"/>
              </a:rPr>
              <a:t>Vallis</a:t>
            </a:r>
            <a:r>
              <a:rPr lang="en-US" b="1" i="1" dirty="0">
                <a:solidFill>
                  <a:srgbClr val="202122"/>
                </a:solidFill>
                <a:effectLst/>
                <a:latin typeface="Arial" panose="020B0604020202020204" pitchFamily="34" charset="0"/>
              </a:rPr>
              <a:t> </a:t>
            </a:r>
            <a:r>
              <a:rPr lang="en-US" b="1" i="1" dirty="0">
                <a:solidFill>
                  <a:srgbClr val="202122"/>
                </a:solidFill>
                <a:effectLst/>
                <a:latin typeface="Calibri" panose="020F0502020204030204" pitchFamily="34" charset="0"/>
                <a:cs typeface="Calibri" panose="020F0502020204030204" pitchFamily="34" charset="0"/>
              </a:rPr>
              <a:t>at 28.4° S and 42° W.</a:t>
            </a:r>
            <a:endParaRPr lang="en-US" b="1" i="1" dirty="0">
              <a:effectLst/>
              <a:latin typeface="Calibri" panose="020F0502020204030204" pitchFamily="34" charset="0"/>
              <a:cs typeface="Calibri" panose="020F0502020204030204" pitchFamily="34" charset="0"/>
            </a:endParaRPr>
          </a:p>
          <a:p>
            <a:endParaRPr lang="en-US" sz="900" b="0" i="0" dirty="0">
              <a:effectLst/>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456E0A10-21AD-4270-BEF0-69D8E636DF39}"/>
              </a:ext>
            </a:extLst>
          </p:cNvPr>
          <p:cNvSpPr/>
          <p:nvPr/>
        </p:nvSpPr>
        <p:spPr>
          <a:xfrm rot="5400000">
            <a:off x="2799433" y="3024554"/>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923F9694-C6E8-416F-822C-1A45C9E95A40}"/>
              </a:ext>
            </a:extLst>
          </p:cNvPr>
          <p:cNvSpPr/>
          <p:nvPr/>
        </p:nvSpPr>
        <p:spPr>
          <a:xfrm>
            <a:off x="4301670" y="4131785"/>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61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descr="A picture containing text, outdoor, nature, rock&#10;&#10;Description automatically generated">
            <a:extLst>
              <a:ext uri="{FF2B5EF4-FFF2-40B4-BE49-F238E27FC236}">
                <a16:creationId xmlns:a16="http://schemas.microsoft.com/office/drawing/2014/main" id="{CEEFE531-34AB-4A13-97E7-CBA2CE01A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092" y="809298"/>
            <a:ext cx="3912180" cy="2492316"/>
          </a:xfrm>
          <a:prstGeom prst="rect">
            <a:avLst/>
          </a:prstGeom>
        </p:spPr>
      </p:pic>
      <p:pic>
        <p:nvPicPr>
          <p:cNvPr id="9220" name="Picture 4" descr="Mars Dunes | Immortal News">
            <a:extLst>
              <a:ext uri="{FF2B5EF4-FFF2-40B4-BE49-F238E27FC236}">
                <a16:creationId xmlns:a16="http://schemas.microsoft.com/office/drawing/2014/main" id="{5FB97323-FC5D-4514-BD80-39ECDAF25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518" y="3556387"/>
            <a:ext cx="3988481" cy="296602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trange sand dune ripples in Mars">
            <a:extLst>
              <a:ext uri="{FF2B5EF4-FFF2-40B4-BE49-F238E27FC236}">
                <a16:creationId xmlns:a16="http://schemas.microsoft.com/office/drawing/2014/main" id="{2B8611E4-ECD9-43CC-8552-4BFA549D2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38370"/>
            <a:ext cx="3900605" cy="215286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he Martian&quot; leaves no space for boredom - The Paly Voice">
            <a:extLst>
              <a:ext uri="{FF2B5EF4-FFF2-40B4-BE49-F238E27FC236}">
                <a16:creationId xmlns:a16="http://schemas.microsoft.com/office/drawing/2014/main" id="{4884588B-3F46-4B1F-8FA5-1F0C097EF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152" y="4226820"/>
            <a:ext cx="3919819" cy="26311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igh Dune' is First Martian Dune Studied up Close">
            <a:extLst>
              <a:ext uri="{FF2B5EF4-FFF2-40B4-BE49-F238E27FC236}">
                <a16:creationId xmlns:a16="http://schemas.microsoft.com/office/drawing/2014/main" id="{95259F3A-01C6-4EA5-86FC-25FC907D7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3779"/>
            <a:ext cx="3846918" cy="2163469"/>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087DC4DB-8ADC-44C7-889E-7F8FEA24B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3570" y="0"/>
            <a:ext cx="3918401" cy="41196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A2D704-3AA4-4C12-B9C8-2FDAF2A2B9F6}"/>
              </a:ext>
            </a:extLst>
          </p:cNvPr>
          <p:cNvSpPr txBox="1"/>
          <p:nvPr/>
        </p:nvSpPr>
        <p:spPr>
          <a:xfrm>
            <a:off x="4960857" y="185685"/>
            <a:ext cx="1788736" cy="369332"/>
          </a:xfrm>
          <a:prstGeom prst="rect">
            <a:avLst/>
          </a:prstGeom>
          <a:noFill/>
        </p:spPr>
        <p:txBody>
          <a:bodyPr wrap="square">
            <a:spAutoFit/>
          </a:bodyPr>
          <a:lstStyle/>
          <a:p>
            <a:pPr algn="l"/>
            <a:r>
              <a:rPr lang="en-US" b="0" i="0" dirty="0">
                <a:solidFill>
                  <a:srgbClr val="000000"/>
                </a:solidFill>
                <a:effectLst/>
                <a:latin typeface="Linux Libertine"/>
              </a:rPr>
              <a:t>Argyre Planitia</a:t>
            </a:r>
          </a:p>
        </p:txBody>
      </p:sp>
      <p:sp>
        <p:nvSpPr>
          <p:cNvPr id="2" name="Arrow: Right 1">
            <a:extLst>
              <a:ext uri="{FF2B5EF4-FFF2-40B4-BE49-F238E27FC236}">
                <a16:creationId xmlns:a16="http://schemas.microsoft.com/office/drawing/2014/main" id="{3ADF1991-9ABA-4FEB-8D80-08CC19A0FBC9}"/>
              </a:ext>
            </a:extLst>
          </p:cNvPr>
          <p:cNvSpPr/>
          <p:nvPr/>
        </p:nvSpPr>
        <p:spPr>
          <a:xfrm rot="5400000">
            <a:off x="4420185" y="1513380"/>
            <a:ext cx="773723" cy="3076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Wirtz Crater, Mars">
            <a:extLst>
              <a:ext uri="{FF2B5EF4-FFF2-40B4-BE49-F238E27FC236}">
                <a16:creationId xmlns:a16="http://schemas.microsoft.com/office/drawing/2014/main" id="{ABF6A66F-CD84-43AC-9C8F-32394B7661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41153" y="1385571"/>
            <a:ext cx="2564612" cy="3846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9F88D4-8F08-4538-9845-62F5FA8C1E8C}"/>
              </a:ext>
            </a:extLst>
          </p:cNvPr>
          <p:cNvSpPr txBox="1"/>
          <p:nvPr/>
        </p:nvSpPr>
        <p:spPr>
          <a:xfrm>
            <a:off x="4422102" y="662223"/>
            <a:ext cx="899240" cy="646331"/>
          </a:xfrm>
          <a:prstGeom prst="rect">
            <a:avLst/>
          </a:prstGeom>
          <a:noFill/>
        </p:spPr>
        <p:txBody>
          <a:bodyPr wrap="square">
            <a:spAutoFit/>
          </a:bodyPr>
          <a:lstStyle/>
          <a:p>
            <a:r>
              <a:rPr lang="en-US" b="1" i="0" dirty="0">
                <a:effectLst/>
                <a:latin typeface="Calibri" panose="020F0502020204030204" pitchFamily="34" charset="0"/>
                <a:cs typeface="Calibri" panose="020F0502020204030204" pitchFamily="34" charset="0"/>
              </a:rPr>
              <a:t>Ogygis Undae</a:t>
            </a:r>
            <a:r>
              <a:rPr lang="en-US" b="0" i="0" dirty="0">
                <a:effectLst/>
                <a:latin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1865338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fade">
                                      <p:cBhvr>
                                        <p:cTn id="22" dur="500"/>
                                        <p:tgtEl>
                                          <p:spTgt spid="92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fade">
                                      <p:cBhvr>
                                        <p:cTn id="27" dur="500"/>
                                        <p:tgtEl>
                                          <p:spTgt spid="922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226"/>
                                        </p:tgtEl>
                                        <p:attrNameLst>
                                          <p:attrName>style.visibility</p:attrName>
                                        </p:attrNameLst>
                                      </p:cBhvr>
                                      <p:to>
                                        <p:strVal val="visible"/>
                                      </p:to>
                                    </p:set>
                                    <p:animEffect transition="in" filter="fade">
                                      <p:cBhvr>
                                        <p:cTn id="32" dur="1000"/>
                                        <p:tgtEl>
                                          <p:spTgt spid="9226"/>
                                        </p:tgtEl>
                                      </p:cBhvr>
                                    </p:animEffect>
                                    <p:anim calcmode="lin" valueType="num">
                                      <p:cBhvr>
                                        <p:cTn id="33" dur="1000" fill="hold"/>
                                        <p:tgtEl>
                                          <p:spTgt spid="9226"/>
                                        </p:tgtEl>
                                        <p:attrNameLst>
                                          <p:attrName>ppt_x</p:attrName>
                                        </p:attrNameLst>
                                      </p:cBhvr>
                                      <p:tavLst>
                                        <p:tav tm="0">
                                          <p:val>
                                            <p:strVal val="#ppt_x"/>
                                          </p:val>
                                        </p:tav>
                                        <p:tav tm="100000">
                                          <p:val>
                                            <p:strVal val="#ppt_x"/>
                                          </p:val>
                                        </p:tav>
                                      </p:tavLst>
                                    </p:anim>
                                    <p:anim calcmode="lin" valueType="num">
                                      <p:cBhvr>
                                        <p:cTn id="34"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288B5-6508-4ADA-82C8-C6CDCDDEE2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45286" cy="6858000"/>
          </a:xfrm>
          <a:prstGeom prst="rect">
            <a:avLst/>
          </a:prstGeom>
          <a:noFill/>
          <a:ln>
            <a:noFill/>
          </a:ln>
        </p:spPr>
      </p:pic>
      <p:sp>
        <p:nvSpPr>
          <p:cNvPr id="5" name="TextBox 4">
            <a:extLst>
              <a:ext uri="{FF2B5EF4-FFF2-40B4-BE49-F238E27FC236}">
                <a16:creationId xmlns:a16="http://schemas.microsoft.com/office/drawing/2014/main" id="{03AF789F-A2BF-4D23-96F3-1FA79AA23BE1}"/>
              </a:ext>
            </a:extLst>
          </p:cNvPr>
          <p:cNvSpPr txBox="1"/>
          <p:nvPr/>
        </p:nvSpPr>
        <p:spPr>
          <a:xfrm>
            <a:off x="8667819" y="339487"/>
            <a:ext cx="3401997" cy="7048083"/>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Lyot Crater Sand Dunes –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Lyot Crater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147 miles in diameter and is the deepest crater in the Northern Hemisphere of Mars. It is located at 50.8° north latitude and 330.7° west longitude in the Ismenius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Lacus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quadrangle. </a:t>
            </a:r>
          </a:p>
          <a:p>
            <a:pPr marL="0" marR="0">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Lyot Crater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~480 miles from the 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Colles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(DC) Spaceport ~12 hours at 40 mph.</a:t>
            </a:r>
          </a:p>
          <a:p>
            <a:pPr marL="0" marR="0">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Visit the “Blue Dunes” - Travel first by tram from a solar powered depot at the crater rim to the floor and solar powered ATV charging station ~</a:t>
            </a:r>
            <a:r>
              <a:rPr lang="en-US" b="1" dirty="0">
                <a:effectLst/>
                <a:latin typeface="Calibri" panose="020F0502020204030204" pitchFamily="34" charset="0"/>
                <a:ea typeface="Calibri" panose="020F0502020204030204" pitchFamily="34" charset="0"/>
                <a:cs typeface="Times New Roman" panose="02020603050405020304" pitchFamily="18" charset="0"/>
              </a:rPr>
              <a:t>50 miles to the blue dunes site or </a:t>
            </a:r>
            <a:r>
              <a:rPr lang="en-US" b="1" dirty="0">
                <a:latin typeface="Calibri" panose="020F0502020204030204" pitchFamily="34" charset="0"/>
                <a:ea typeface="Calibri" panose="020F0502020204030204" pitchFamily="34" charset="0"/>
                <a:cs typeface="Times New Roman" panose="02020603050405020304" pitchFamily="18" charset="0"/>
              </a:rPr>
              <a:t>4</a:t>
            </a:r>
            <a:r>
              <a:rPr lang="en-US" b="1" dirty="0">
                <a:effectLst/>
                <a:latin typeface="Calibri" panose="020F0502020204030204" pitchFamily="34" charset="0"/>
                <a:ea typeface="Calibri" panose="020F0502020204030204" pitchFamily="34" charset="0"/>
                <a:cs typeface="Times New Roman" panose="02020603050405020304" pitchFamily="18" charset="0"/>
              </a:rPr>
              <a:t> hours RT at </a:t>
            </a:r>
            <a:r>
              <a:rPr lang="en-US" b="1" dirty="0">
                <a:latin typeface="Calibri" panose="020F0502020204030204" pitchFamily="34" charset="0"/>
                <a:ea typeface="Calibri" panose="020F0502020204030204" pitchFamily="34" charset="0"/>
                <a:cs typeface="Times New Roman" panose="02020603050405020304" pitchFamily="18" charset="0"/>
              </a:rPr>
              <a:t>25</a:t>
            </a:r>
            <a:r>
              <a:rPr lang="en-US" b="1" dirty="0">
                <a:effectLst/>
                <a:latin typeface="Calibri" panose="020F0502020204030204" pitchFamily="34" charset="0"/>
                <a:ea typeface="Calibri" panose="020F0502020204030204" pitchFamily="34" charset="0"/>
                <a:cs typeface="Times New Roman" panose="02020603050405020304" pitchFamily="18" charset="0"/>
              </a:rPr>
              <a:t> mph </a:t>
            </a:r>
            <a:r>
              <a:rPr lang="en-US" b="1" i="1" dirty="0">
                <a:effectLst/>
                <a:latin typeface="Calibri" panose="020F0502020204030204" pitchFamily="34" charset="0"/>
                <a:ea typeface="Calibri" panose="020F0502020204030204" pitchFamily="34" charset="0"/>
                <a:cs typeface="Times New Roman" panose="02020603050405020304" pitchFamily="18" charset="0"/>
              </a:rPr>
              <a:t>(Note: Polaris RZR 1000 EPS top speed is 100 mph).</a:t>
            </a:r>
          </a:p>
          <a:p>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US" b="1" i="1" dirty="0">
                <a:effectLst/>
                <a:latin typeface="Calibri" panose="020F0502020204030204" pitchFamily="34" charset="0"/>
                <a:ea typeface="Calibri" panose="020F0502020204030204" pitchFamily="34" charset="0"/>
                <a:cs typeface="Times New Roman" panose="02020603050405020304" pitchFamily="18" charset="0"/>
              </a:rPr>
              <a:t>Cool!</a:t>
            </a: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ar driving on a dirt road&#10;&#10;Description automatically generated with medium confidence">
            <a:extLst>
              <a:ext uri="{FF2B5EF4-FFF2-40B4-BE49-F238E27FC236}">
                <a16:creationId xmlns:a16="http://schemas.microsoft.com/office/drawing/2014/main" id="{3D6F6DFF-D869-46CF-9169-9BDFD90FD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289" y="4445568"/>
            <a:ext cx="3401997" cy="2412432"/>
          </a:xfrm>
          <a:prstGeom prst="rect">
            <a:avLst/>
          </a:prstGeom>
        </p:spPr>
      </p:pic>
    </p:spTree>
    <p:extLst>
      <p:ext uri="{BB962C8B-B14F-4D97-AF65-F5344CB8AC3E}">
        <p14:creationId xmlns:p14="http://schemas.microsoft.com/office/powerpoint/2010/main" val="2635332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11D5E-765E-460F-8DEA-C257381D3A9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12029" cy="6858000"/>
          </a:xfrm>
          <a:prstGeom prst="rect">
            <a:avLst/>
          </a:prstGeom>
          <a:noFill/>
          <a:ln>
            <a:noFill/>
          </a:ln>
        </p:spPr>
      </p:pic>
      <p:sp>
        <p:nvSpPr>
          <p:cNvPr id="5" name="TextBox 4">
            <a:extLst>
              <a:ext uri="{FF2B5EF4-FFF2-40B4-BE49-F238E27FC236}">
                <a16:creationId xmlns:a16="http://schemas.microsoft.com/office/drawing/2014/main" id="{55F319BE-8A37-4E13-8E32-E48CD3344E4D}"/>
              </a:ext>
            </a:extLst>
          </p:cNvPr>
          <p:cNvSpPr txBox="1"/>
          <p:nvPr/>
        </p:nvSpPr>
        <p:spPr>
          <a:xfrm>
            <a:off x="8591550" y="139285"/>
            <a:ext cx="3297707" cy="3970318"/>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large, complex “blue dunes” are embedded within a field of classic, crescent-shaped dunes on the floor of the Lyot Crater, which lies about 50 degrees north of the Martian equator.</a:t>
            </a:r>
          </a:p>
          <a:p>
            <a:pPr marL="0" marR="0">
              <a:spcBef>
                <a:spcPts val="0"/>
              </a:spcBef>
              <a:spcAft>
                <a:spcPts val="0"/>
              </a:spcAft>
            </a:pPr>
            <a:endParaRPr lang="en-US" sz="9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particular dune, turquoise blue in enhanced color, is made of finer material and/or has a different composition than the surrounding sand. </a:t>
            </a:r>
          </a:p>
          <a:p>
            <a:pPr marL="0" marR="0">
              <a:spcBef>
                <a:spcPts val="0"/>
              </a:spcBef>
              <a:spcAft>
                <a:spcPts val="0"/>
              </a:spcAft>
            </a:pP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(Note: The blue dunes are more likely grey in color.)</a:t>
            </a:r>
          </a:p>
        </p:txBody>
      </p:sp>
      <p:pic>
        <p:nvPicPr>
          <p:cNvPr id="6" name="Picture 14" descr="Follow Mark Watney's Epic Trek on Mars with New NASA Web Tool | NASA">
            <a:extLst>
              <a:ext uri="{FF2B5EF4-FFF2-40B4-BE49-F238E27FC236}">
                <a16:creationId xmlns:a16="http://schemas.microsoft.com/office/drawing/2014/main" id="{ED6A48C9-A3D8-4808-ACF6-8C51E0723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550" y="4386602"/>
            <a:ext cx="3600450"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6A21CC82-A0E9-4E87-BC26-4DB18068B1F2}"/>
              </a:ext>
            </a:extLst>
          </p:cNvPr>
          <p:cNvSpPr/>
          <p:nvPr/>
        </p:nvSpPr>
        <p:spPr>
          <a:xfrm rot="10800000">
            <a:off x="2659882" y="215485"/>
            <a:ext cx="978408" cy="28525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91071071-2BE4-4CD8-8604-309DF758B9DA}"/>
              </a:ext>
            </a:extLst>
          </p:cNvPr>
          <p:cNvSpPr/>
          <p:nvPr/>
        </p:nvSpPr>
        <p:spPr>
          <a:xfrm rot="19776962" flipV="1">
            <a:off x="762955" y="5172961"/>
            <a:ext cx="1135013" cy="2258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miley Face 7">
            <a:extLst>
              <a:ext uri="{FF2B5EF4-FFF2-40B4-BE49-F238E27FC236}">
                <a16:creationId xmlns:a16="http://schemas.microsoft.com/office/drawing/2014/main" id="{35CA86B9-65F3-40A3-84AA-DF2E28A6D30C}"/>
              </a:ext>
            </a:extLst>
          </p:cNvPr>
          <p:cNvSpPr/>
          <p:nvPr/>
        </p:nvSpPr>
        <p:spPr>
          <a:xfrm>
            <a:off x="556611" y="5474099"/>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4697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descr="Context image for PIA24152">
            <a:extLst>
              <a:ext uri="{FF2B5EF4-FFF2-40B4-BE49-F238E27FC236}">
                <a16:creationId xmlns:a16="http://schemas.microsoft.com/office/drawing/2014/main" id="{F73BB68E-4359-4B4E-8A92-51CDF3F395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61546"/>
            <a:ext cx="5922628" cy="6919546"/>
          </a:xfrm>
          <a:prstGeom prst="rect">
            <a:avLst/>
          </a:prstGeom>
          <a:noFill/>
          <a:ln>
            <a:noFill/>
          </a:ln>
        </p:spPr>
      </p:pic>
      <p:sp>
        <p:nvSpPr>
          <p:cNvPr id="5" name="TextBox 4">
            <a:extLst>
              <a:ext uri="{FF2B5EF4-FFF2-40B4-BE49-F238E27FC236}">
                <a16:creationId xmlns:a16="http://schemas.microsoft.com/office/drawing/2014/main" id="{28B00889-03B3-4C73-9EBA-19E2B3C890B7}"/>
              </a:ext>
            </a:extLst>
          </p:cNvPr>
          <p:cNvSpPr txBox="1"/>
          <p:nvPr/>
        </p:nvSpPr>
        <p:spPr>
          <a:xfrm>
            <a:off x="6096000" y="0"/>
            <a:ext cx="5817577" cy="4001095"/>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Black Dunes of Proctor Crater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 104.5-mile diameter </a:t>
            </a:r>
            <a:r>
              <a:rPr lang="en-US" b="1" dirty="0">
                <a:latin typeface="Calibri" panose="020F0502020204030204" pitchFamily="34" charset="0"/>
                <a:ea typeface="Calibri" panose="020F0502020204030204" pitchFamily="34" charset="0"/>
                <a:cs typeface="Times New Roman" panose="02020603050405020304" pitchFamily="18" charset="0"/>
              </a:rPr>
              <a:t>crater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 the </a:t>
            </a:r>
            <a:r>
              <a:rPr lang="en-US" b="1" dirty="0" err="1">
                <a:latin typeface="Calibri" panose="020F0502020204030204" pitchFamily="34" charset="0"/>
                <a:ea typeface="Calibri" panose="020F0502020204030204" pitchFamily="34" charset="0"/>
                <a:cs typeface="Times New Roman" panose="02020603050405020304" pitchFamily="18" charset="0"/>
              </a:rPr>
              <a:t>Noachis</a:t>
            </a:r>
            <a:r>
              <a:rPr lang="en-US" b="1" dirty="0">
                <a:latin typeface="Calibri" panose="020F0502020204030204" pitchFamily="34" charset="0"/>
                <a:ea typeface="Calibri" panose="020F0502020204030204" pitchFamily="34" charset="0"/>
                <a:cs typeface="Times New Roman" panose="02020603050405020304" pitchFamily="18" charset="0"/>
              </a:rPr>
              <a:t> quadrangle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a:t>
            </a:r>
            <a:r>
              <a:rPr lang="en-US" b="1" dirty="0">
                <a:latin typeface="Calibri" panose="020F0502020204030204" pitchFamily="34" charset="0"/>
                <a:ea typeface="Calibri" panose="020F0502020204030204" pitchFamily="34" charset="0"/>
                <a:cs typeface="Times New Roman" panose="02020603050405020304" pitchFamily="18" charset="0"/>
              </a:rPr>
              <a:t>Mars,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near </a:t>
            </a:r>
            <a:r>
              <a:rPr lang="en-US" b="1" dirty="0">
                <a:latin typeface="Calibri" panose="020F0502020204030204" pitchFamily="34" charset="0"/>
                <a:ea typeface="Calibri" panose="020F0502020204030204" pitchFamily="34" charset="0"/>
                <a:cs typeface="Times New Roman" panose="02020603050405020304" pitchFamily="18" charset="0"/>
              </a:rPr>
              <a:t>the 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est edge of the Hellas Basin</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crater contains a </a:t>
            </a:r>
            <a:r>
              <a:rPr lang="en-US" b="1" dirty="0">
                <a:latin typeface="Calibri" panose="020F0502020204030204" pitchFamily="34" charset="0"/>
                <a:ea typeface="Calibri" panose="020F0502020204030204" pitchFamily="34" charset="0"/>
                <a:cs typeface="Times New Roman" panose="02020603050405020304" pitchFamily="18" charset="0"/>
              </a:rPr>
              <a:t>22</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x 40-mile dark </a:t>
            </a:r>
            <a:r>
              <a:rPr lang="en-US" b="1" dirty="0">
                <a:latin typeface="Calibri" panose="020F0502020204030204" pitchFamily="34" charset="0"/>
                <a:ea typeface="Calibri" panose="020F0502020204030204" pitchFamily="34" charset="0"/>
                <a:cs typeface="Times New Roman" panose="02020603050405020304" pitchFamily="18" charset="0"/>
              </a:rPr>
              <a:t>dune field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These dunes are composed of basaltic ash and sand from ancient volcanic eruptions, collected in the bottom of the crater. and sculpted by the Martian winds.  Ripple features reach almost 20 ft high and the dunes tower up to 300 feet.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cs typeface="Calibri" panose="020F0502020204030204" pitchFamily="34" charset="0"/>
              </a:rPr>
              <a:t>Crossing the Hellas basin from the north rim would take ~2  sols.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Proctor Crater is 480 miles from the western edge of the Hellas Basin or ~12 hours at 40 mph. From </a:t>
            </a:r>
            <a:r>
              <a:rPr lang="en-US" b="1" dirty="0">
                <a:latin typeface="Calibri" panose="020F0502020204030204" pitchFamily="34" charset="0"/>
                <a:ea typeface="Calibri" panose="020F0502020204030204" pitchFamily="34" charset="0"/>
                <a:cs typeface="Times New Roman" panose="02020603050405020304" pitchFamily="18" charset="0"/>
              </a:rPr>
              <a:t>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ATV charging </a:t>
            </a:r>
            <a:r>
              <a:rPr lang="en-US" b="1" dirty="0">
                <a:latin typeface="Calibri" panose="020F0502020204030204" pitchFamily="34" charset="0"/>
                <a:ea typeface="Calibri" panose="020F0502020204030204" pitchFamily="34" charset="0"/>
                <a:cs typeface="Times New Roman" panose="02020603050405020304" pitchFamily="18" charset="0"/>
              </a:rPr>
              <a:t>depot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near the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dune field, it </a:t>
            </a:r>
            <a:r>
              <a:rPr lang="en-US" b="1" dirty="0">
                <a:latin typeface="Calibri" panose="020F0502020204030204" pitchFamily="34" charset="0"/>
                <a:ea typeface="Calibri" panose="020F0502020204030204" pitchFamily="34" charset="0"/>
                <a:cs typeface="Times New Roman" panose="02020603050405020304" pitchFamily="18" charset="0"/>
              </a:rPr>
              <a:t>would take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8 hours RT across the dunes at 25 mph</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FUN, FUN, FUN!</a:t>
            </a:r>
          </a:p>
        </p:txBody>
      </p:sp>
      <p:pic>
        <p:nvPicPr>
          <p:cNvPr id="10" name="Picture 9" descr="A picture containing text, stationary, envelope&#10;&#10;Description automatically generated">
            <a:extLst>
              <a:ext uri="{FF2B5EF4-FFF2-40B4-BE49-F238E27FC236}">
                <a16:creationId xmlns:a16="http://schemas.microsoft.com/office/drawing/2014/main" id="{F06AD84D-882F-4826-BD39-6D47D715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067" y="4029211"/>
            <a:ext cx="4578493" cy="2828789"/>
          </a:xfrm>
          <a:prstGeom prst="rect">
            <a:avLst/>
          </a:prstGeom>
        </p:spPr>
      </p:pic>
      <p:sp>
        <p:nvSpPr>
          <p:cNvPr id="11" name="Arrow: Right 10">
            <a:extLst>
              <a:ext uri="{FF2B5EF4-FFF2-40B4-BE49-F238E27FC236}">
                <a16:creationId xmlns:a16="http://schemas.microsoft.com/office/drawing/2014/main" id="{36932623-FFB6-4981-87E6-C8B4E364F9D7}"/>
              </a:ext>
            </a:extLst>
          </p:cNvPr>
          <p:cNvSpPr/>
          <p:nvPr/>
        </p:nvSpPr>
        <p:spPr>
          <a:xfrm rot="1861862">
            <a:off x="8355546" y="4909774"/>
            <a:ext cx="687897" cy="2447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11873E27-29F0-4CC3-B855-AF3F6F2281B5}"/>
              </a:ext>
            </a:extLst>
          </p:cNvPr>
          <p:cNvSpPr/>
          <p:nvPr/>
        </p:nvSpPr>
        <p:spPr>
          <a:xfrm>
            <a:off x="3177269" y="3775790"/>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624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9DE71-3909-4D3B-8B5D-FDC5466AFD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2138" y="1"/>
            <a:ext cx="9149860" cy="6858000"/>
          </a:xfrm>
          <a:prstGeom prst="rect">
            <a:avLst/>
          </a:prstGeom>
          <a:noFill/>
          <a:ln>
            <a:noFill/>
          </a:ln>
        </p:spPr>
      </p:pic>
      <p:pic>
        <p:nvPicPr>
          <p:cNvPr id="4" name="Picture 2" descr="Orbital view of bluish wavelike formations against more normal striped dunes.">
            <a:extLst>
              <a:ext uri="{FF2B5EF4-FFF2-40B4-BE49-F238E27FC236}">
                <a16:creationId xmlns:a16="http://schemas.microsoft.com/office/drawing/2014/main" id="{7E503F07-DF6F-4B8B-83F7-E92FFA778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16200000">
            <a:off x="-1968475" y="1993870"/>
            <a:ext cx="6832606" cy="2895653"/>
          </a:xfrm>
          <a:prstGeom prst="rect">
            <a:avLst/>
          </a:prstGeom>
          <a:noFill/>
        </p:spPr>
      </p:pic>
      <p:pic>
        <p:nvPicPr>
          <p:cNvPr id="9" name="Picture 8">
            <a:extLst>
              <a:ext uri="{FF2B5EF4-FFF2-40B4-BE49-F238E27FC236}">
                <a16:creationId xmlns:a16="http://schemas.microsoft.com/office/drawing/2014/main" id="{05DEAD14-B0BD-42C9-BF8B-F28CBA49E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2747" y="4343801"/>
            <a:ext cx="2529254" cy="2514198"/>
          </a:xfrm>
          <a:prstGeom prst="rect">
            <a:avLst/>
          </a:prstGeom>
        </p:spPr>
      </p:pic>
    </p:spTree>
    <p:extLst>
      <p:ext uri="{BB962C8B-B14F-4D97-AF65-F5344CB8AC3E}">
        <p14:creationId xmlns:p14="http://schemas.microsoft.com/office/powerpoint/2010/main" val="3105139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80486-539C-46D2-8785-30EF821D2D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1571"/>
            <a:ext cx="9814852" cy="6014858"/>
          </a:xfrm>
          <a:prstGeom prst="rect">
            <a:avLst/>
          </a:prstGeom>
          <a:solidFill>
            <a:srgbClr val="FF0000"/>
          </a:solidFill>
          <a:ln>
            <a:noFill/>
          </a:ln>
        </p:spPr>
      </p:pic>
      <p:sp>
        <p:nvSpPr>
          <p:cNvPr id="5" name="TextBox 4">
            <a:extLst>
              <a:ext uri="{FF2B5EF4-FFF2-40B4-BE49-F238E27FC236}">
                <a16:creationId xmlns:a16="http://schemas.microsoft.com/office/drawing/2014/main" id="{45EB96A9-550F-4501-BDDC-C549807661AF}"/>
              </a:ext>
            </a:extLst>
          </p:cNvPr>
          <p:cNvSpPr txBox="1"/>
          <p:nvPr/>
        </p:nvSpPr>
        <p:spPr>
          <a:xfrm>
            <a:off x="9979668" y="342440"/>
            <a:ext cx="2136236" cy="7017306"/>
          </a:xfrm>
          <a:prstGeom prst="rect">
            <a:avLst/>
          </a:prstGeom>
          <a:noFill/>
        </p:spPr>
        <p:txBody>
          <a:bodyPr wrap="square">
            <a:spAutoFit/>
          </a:bodyPr>
          <a:lstStyle/>
          <a:p>
            <a:pPr marL="0" marR="0">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Visit the Mars Interagency Lande</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Rover (MILR) Museum at the Pathfinder landing site</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 where you can view all the landers and rovers on Mars recovered by the survey crews.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Travel to the Ares 3 junction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the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DC Spaceport would take ~1,670 miles or</a:t>
            </a:r>
          </a:p>
          <a:p>
            <a:pPr marL="0" marR="0">
              <a:spcBef>
                <a:spcPts val="0"/>
              </a:spcBef>
              <a:spcAft>
                <a:spcPts val="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~4 sols at 40 mph.</a:t>
            </a:r>
          </a:p>
          <a:p>
            <a:pPr marL="0" marR="0">
              <a:spcBef>
                <a:spcPts val="0"/>
              </a:spcBef>
              <a:spcAft>
                <a:spcPts val="0"/>
              </a:spcAft>
            </a:pP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Mars Trek 1.0 from  the Ares 3 junction to MILR Museum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is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590 miles. At 40 mph it would take ~4 sols RT.</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r">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entagon 7">
            <a:extLst>
              <a:ext uri="{FF2B5EF4-FFF2-40B4-BE49-F238E27FC236}">
                <a16:creationId xmlns:a16="http://schemas.microsoft.com/office/drawing/2014/main" id="{539208D8-0F38-44B8-99F6-C218C849AB00}"/>
              </a:ext>
            </a:extLst>
          </p:cNvPr>
          <p:cNvSpPr/>
          <p:nvPr/>
        </p:nvSpPr>
        <p:spPr>
          <a:xfrm>
            <a:off x="2225088" y="2745428"/>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5AE0AD1-12C8-410A-BE8E-DC49A5649A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17229" y="3102427"/>
            <a:ext cx="2821433" cy="2670359"/>
          </a:xfrm>
          <a:prstGeom prst="rect">
            <a:avLst/>
          </a:prstGeom>
          <a:noFill/>
          <a:ln>
            <a:noFill/>
          </a:ln>
        </p:spPr>
      </p:pic>
      <p:sp>
        <p:nvSpPr>
          <p:cNvPr id="17" name="Multiplication Sign 16">
            <a:extLst>
              <a:ext uri="{FF2B5EF4-FFF2-40B4-BE49-F238E27FC236}">
                <a16:creationId xmlns:a16="http://schemas.microsoft.com/office/drawing/2014/main" id="{CDE9E77F-E897-4C99-905F-B5B0DD1109DE}"/>
              </a:ext>
            </a:extLst>
          </p:cNvPr>
          <p:cNvSpPr/>
          <p:nvPr/>
        </p:nvSpPr>
        <p:spPr>
          <a:xfrm>
            <a:off x="5839169" y="3712027"/>
            <a:ext cx="735802" cy="72557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Arrow: Right 17">
            <a:extLst>
              <a:ext uri="{FF2B5EF4-FFF2-40B4-BE49-F238E27FC236}">
                <a16:creationId xmlns:a16="http://schemas.microsoft.com/office/drawing/2014/main" id="{884155B1-CF1B-4CBA-B30A-1D9338026DA7}"/>
              </a:ext>
            </a:extLst>
          </p:cNvPr>
          <p:cNvSpPr/>
          <p:nvPr/>
        </p:nvSpPr>
        <p:spPr>
          <a:xfrm rot="11968833">
            <a:off x="2601498" y="3159574"/>
            <a:ext cx="1721178" cy="2627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Down 21">
            <a:extLst>
              <a:ext uri="{FF2B5EF4-FFF2-40B4-BE49-F238E27FC236}">
                <a16:creationId xmlns:a16="http://schemas.microsoft.com/office/drawing/2014/main" id="{0F35AE6B-F917-4725-B4BB-3FB89CEEC465}"/>
              </a:ext>
            </a:extLst>
          </p:cNvPr>
          <p:cNvSpPr/>
          <p:nvPr/>
        </p:nvSpPr>
        <p:spPr>
          <a:xfrm rot="1729025">
            <a:off x="2579501" y="1808306"/>
            <a:ext cx="173910" cy="900466"/>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Roscosmos logo | ESO Supernova">
            <a:extLst>
              <a:ext uri="{FF2B5EF4-FFF2-40B4-BE49-F238E27FC236}">
                <a16:creationId xmlns:a16="http://schemas.microsoft.com/office/drawing/2014/main" id="{DE12FBC6-3428-469B-B30D-665E8B0FF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54" y="1302711"/>
            <a:ext cx="1710282" cy="20077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5D802B4-1506-4363-86BE-C0B760A46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550" y="1302711"/>
            <a:ext cx="2376593" cy="16522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logo&#10;&#10;Description automatically generated">
            <a:extLst>
              <a:ext uri="{FF2B5EF4-FFF2-40B4-BE49-F238E27FC236}">
                <a16:creationId xmlns:a16="http://schemas.microsoft.com/office/drawing/2014/main" id="{0E2DA2C4-E2DA-4BE5-A7CD-741070F32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96" y="3877539"/>
            <a:ext cx="2885245" cy="1339106"/>
          </a:xfrm>
          <a:prstGeom prst="rect">
            <a:avLst/>
          </a:prstGeom>
        </p:spPr>
      </p:pic>
      <p:pic>
        <p:nvPicPr>
          <p:cNvPr id="1030" name="Picture 6" descr="China National Space Administration: Facts &amp; Information | Space">
            <a:extLst>
              <a:ext uri="{FF2B5EF4-FFF2-40B4-BE49-F238E27FC236}">
                <a16:creationId xmlns:a16="http://schemas.microsoft.com/office/drawing/2014/main" id="{62D40654-E2E3-403C-A693-74CC7BCF7B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752" y="356607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30"/>
                                        </p:tgtEl>
                                        <p:attrNameLst>
                                          <p:attrName>style.visibility</p:attrName>
                                        </p:attrNameLst>
                                      </p:cBhvr>
                                      <p:to>
                                        <p:strVal val="visible"/>
                                      </p:to>
                                    </p:set>
                                    <p:animEffect transition="in" filter="fade">
                                      <p:cBhvr>
                                        <p:cTn id="6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6183-D229-4CE0-9DCF-3CE5DE4EB200}"/>
              </a:ext>
            </a:extLst>
          </p:cNvPr>
          <p:cNvSpPr txBox="1">
            <a:spLocks/>
          </p:cNvSpPr>
          <p:nvPr/>
        </p:nvSpPr>
        <p:spPr bwMode="blackWhite">
          <a:xfrm>
            <a:off x="2492825" y="236948"/>
            <a:ext cx="7206350"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dirty="0"/>
              <a:t>Mars interagency lander-rover museum</a:t>
            </a:r>
          </a:p>
        </p:txBody>
      </p:sp>
      <p:pic>
        <p:nvPicPr>
          <p:cNvPr id="3" name="Picture 2">
            <a:extLst>
              <a:ext uri="{FF2B5EF4-FFF2-40B4-BE49-F238E27FC236}">
                <a16:creationId xmlns:a16="http://schemas.microsoft.com/office/drawing/2014/main" id="{5718DD3F-86C6-409C-8034-1683D9988B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5663" y="921295"/>
            <a:ext cx="4038600" cy="2921590"/>
          </a:xfrm>
          <a:prstGeom prst="rect">
            <a:avLst/>
          </a:prstGeom>
          <a:noFill/>
          <a:ln>
            <a:noFill/>
          </a:ln>
        </p:spPr>
      </p:pic>
      <p:pic>
        <p:nvPicPr>
          <p:cNvPr id="4" name="Picture 3" descr="See the source image">
            <a:extLst>
              <a:ext uri="{FF2B5EF4-FFF2-40B4-BE49-F238E27FC236}">
                <a16:creationId xmlns:a16="http://schemas.microsoft.com/office/drawing/2014/main" id="{F3DA2B83-ACE8-4FC6-B2C8-F844FA314A5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43801" y="921295"/>
            <a:ext cx="3473495" cy="2921590"/>
          </a:xfrm>
          <a:prstGeom prst="rect">
            <a:avLst/>
          </a:prstGeom>
          <a:noFill/>
          <a:ln>
            <a:noFill/>
          </a:ln>
        </p:spPr>
      </p:pic>
      <p:pic>
        <p:nvPicPr>
          <p:cNvPr id="5" name="Picture 4">
            <a:extLst>
              <a:ext uri="{FF2B5EF4-FFF2-40B4-BE49-F238E27FC236}">
                <a16:creationId xmlns:a16="http://schemas.microsoft.com/office/drawing/2014/main" id="{5C1CA878-4434-43CF-BFAA-6E3502A6B3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06834" y="921295"/>
            <a:ext cx="3142615" cy="3805555"/>
          </a:xfrm>
          <a:prstGeom prst="rect">
            <a:avLst/>
          </a:prstGeom>
          <a:noFill/>
          <a:ln>
            <a:noFill/>
          </a:ln>
        </p:spPr>
      </p:pic>
      <p:pic>
        <p:nvPicPr>
          <p:cNvPr id="6" name="Picture 5">
            <a:extLst>
              <a:ext uri="{FF2B5EF4-FFF2-40B4-BE49-F238E27FC236}">
                <a16:creationId xmlns:a16="http://schemas.microsoft.com/office/drawing/2014/main" id="{01CE7124-4908-45A8-852B-79E936B2AE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5663" y="3975510"/>
            <a:ext cx="4038600" cy="2743200"/>
          </a:xfrm>
          <a:prstGeom prst="rect">
            <a:avLst/>
          </a:prstGeom>
          <a:noFill/>
          <a:ln>
            <a:noFill/>
          </a:ln>
          <a:effectLst/>
        </p:spPr>
      </p:pic>
      <p:pic>
        <p:nvPicPr>
          <p:cNvPr id="7" name="Picture 6">
            <a:extLst>
              <a:ext uri="{FF2B5EF4-FFF2-40B4-BE49-F238E27FC236}">
                <a16:creationId xmlns:a16="http://schemas.microsoft.com/office/drawing/2014/main" id="{85F01355-60F6-4B5A-92A4-8921A343D38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743801" y="3936410"/>
            <a:ext cx="3473495" cy="2921590"/>
          </a:xfrm>
          <a:prstGeom prst="rect">
            <a:avLst/>
          </a:prstGeom>
          <a:noFill/>
          <a:ln>
            <a:noFill/>
          </a:ln>
        </p:spPr>
      </p:pic>
      <p:sp>
        <p:nvSpPr>
          <p:cNvPr id="9" name="TextBox 8">
            <a:extLst>
              <a:ext uri="{FF2B5EF4-FFF2-40B4-BE49-F238E27FC236}">
                <a16:creationId xmlns:a16="http://schemas.microsoft.com/office/drawing/2014/main" id="{BA0D7CD3-CE67-460F-83C6-8366A1ACF06E}"/>
              </a:ext>
            </a:extLst>
          </p:cNvPr>
          <p:cNvSpPr txBox="1"/>
          <p:nvPr/>
        </p:nvSpPr>
        <p:spPr>
          <a:xfrm>
            <a:off x="8606834" y="4799101"/>
            <a:ext cx="3269503" cy="1892826"/>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Top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L-R:Mars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2 USSR 2 Nov 1971, Mars 3 USSR 3 Dec 1971 and Mars 6 USSR 3 Mar 1974. </a:t>
            </a:r>
          </a:p>
          <a:p>
            <a:endParaRPr lang="en-US" sz="900" b="1" dirty="0">
              <a:latin typeface="Calibri" panose="020F0502020204030204" pitchFamily="34" charset="0"/>
              <a:cs typeface="Times New Roman" panose="02020603050405020304" pitchFamily="18" charset="0"/>
            </a:endParaRPr>
          </a:p>
          <a:p>
            <a:r>
              <a:rPr lang="en-US" b="1" dirty="0">
                <a:latin typeface="Calibri" panose="020F0502020204030204" pitchFamily="34" charset="0"/>
                <a:cs typeface="Times New Roman" panose="02020603050405020304" pitchFamily="18" charset="0"/>
              </a:rPr>
              <a:t>Bottom L-R: Viking 1 USA July 1976-1983 and Viking 2 USA 3 Sep 1976-1980.</a:t>
            </a:r>
            <a:endParaRPr lang="en-US" b="1" dirty="0"/>
          </a:p>
        </p:txBody>
      </p:sp>
    </p:spTree>
    <p:extLst>
      <p:ext uri="{BB962C8B-B14F-4D97-AF65-F5344CB8AC3E}">
        <p14:creationId xmlns:p14="http://schemas.microsoft.com/office/powerpoint/2010/main" val="17430018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1000"/>
                                        <p:tgtEl>
                                          <p:spTgt spid="9">
                                            <p:txEl>
                                              <p:pRg st="2" end="2"/>
                                            </p:txEl>
                                          </p:spTgt>
                                        </p:tgtEl>
                                      </p:cBhvr>
                                    </p:animEffect>
                                    <p:anim calcmode="lin" valueType="num">
                                      <p:cBhvr>
                                        <p:cTn id="2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6183-D229-4CE0-9DCF-3CE5DE4EB200}"/>
              </a:ext>
            </a:extLst>
          </p:cNvPr>
          <p:cNvSpPr txBox="1">
            <a:spLocks/>
          </p:cNvSpPr>
          <p:nvPr/>
        </p:nvSpPr>
        <p:spPr bwMode="blackWhite">
          <a:xfrm>
            <a:off x="2492825" y="236948"/>
            <a:ext cx="7206350"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dirty="0"/>
              <a:t>Mars interagency lander-rover museum</a:t>
            </a:r>
          </a:p>
        </p:txBody>
      </p:sp>
      <p:pic>
        <p:nvPicPr>
          <p:cNvPr id="3" name="Picture 2" descr="See the source image">
            <a:extLst>
              <a:ext uri="{FF2B5EF4-FFF2-40B4-BE49-F238E27FC236}">
                <a16:creationId xmlns:a16="http://schemas.microsoft.com/office/drawing/2014/main" id="{CF88C99A-16AC-4453-A57A-9302EED0D8E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416" y="838941"/>
            <a:ext cx="4664075" cy="3089275"/>
          </a:xfrm>
          <a:prstGeom prst="rect">
            <a:avLst/>
          </a:prstGeom>
          <a:noFill/>
          <a:ln>
            <a:noFill/>
          </a:ln>
        </p:spPr>
      </p:pic>
      <p:pic>
        <p:nvPicPr>
          <p:cNvPr id="4" name="Picture 3" descr="See the source image">
            <a:extLst>
              <a:ext uri="{FF2B5EF4-FFF2-40B4-BE49-F238E27FC236}">
                <a16:creationId xmlns:a16="http://schemas.microsoft.com/office/drawing/2014/main" id="{00ECD40C-D6E8-450B-BD9E-C82573827F5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9451" y="838941"/>
            <a:ext cx="4319724" cy="3089275"/>
          </a:xfrm>
          <a:prstGeom prst="rect">
            <a:avLst/>
          </a:prstGeom>
          <a:noFill/>
          <a:ln>
            <a:noFill/>
          </a:ln>
        </p:spPr>
      </p:pic>
      <p:pic>
        <p:nvPicPr>
          <p:cNvPr id="5" name="Picture 4" descr="See the source image">
            <a:extLst>
              <a:ext uri="{FF2B5EF4-FFF2-40B4-BE49-F238E27FC236}">
                <a16:creationId xmlns:a16="http://schemas.microsoft.com/office/drawing/2014/main" id="{EE99270D-2CB8-417B-BA9B-067C90F763F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855" y="4072255"/>
            <a:ext cx="4846320" cy="2785745"/>
          </a:xfrm>
          <a:prstGeom prst="rect">
            <a:avLst/>
          </a:prstGeom>
          <a:noFill/>
          <a:ln>
            <a:noFill/>
          </a:ln>
        </p:spPr>
      </p:pic>
      <p:pic>
        <p:nvPicPr>
          <p:cNvPr id="6" name="Picture 5">
            <a:extLst>
              <a:ext uri="{FF2B5EF4-FFF2-40B4-BE49-F238E27FC236}">
                <a16:creationId xmlns:a16="http://schemas.microsoft.com/office/drawing/2014/main" id="{D7022B3F-D83F-4D39-98F8-2DAFF2CC328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1036" y="4102779"/>
            <a:ext cx="3705910" cy="2755221"/>
          </a:xfrm>
          <a:prstGeom prst="rect">
            <a:avLst/>
          </a:prstGeom>
          <a:noFill/>
          <a:ln>
            <a:noFill/>
          </a:ln>
          <a:effectLst/>
        </p:spPr>
      </p:pic>
      <p:sp>
        <p:nvSpPr>
          <p:cNvPr id="8" name="TextBox 7">
            <a:extLst>
              <a:ext uri="{FF2B5EF4-FFF2-40B4-BE49-F238E27FC236}">
                <a16:creationId xmlns:a16="http://schemas.microsoft.com/office/drawing/2014/main" id="{D701CFAB-5F03-4997-B113-D51C4E935C59}"/>
              </a:ext>
            </a:extLst>
          </p:cNvPr>
          <p:cNvSpPr txBox="1"/>
          <p:nvPr/>
        </p:nvSpPr>
        <p:spPr>
          <a:xfrm>
            <a:off x="9927772" y="1415884"/>
            <a:ext cx="2101736" cy="4662815"/>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Clockwise:</a:t>
            </a:r>
          </a:p>
          <a:p>
            <a:endParaRPr lang="en-US" sz="900" dirty="0">
              <a:latin typeface="Calibri" panose="020F0502020204030204" pitchFamily="34" charset="0"/>
              <a:cs typeface="Times New Roman" panose="02020603050405020304" pitchFamily="18" charset="0"/>
            </a:endParaRPr>
          </a:p>
          <a:p>
            <a:r>
              <a:rPr lang="en-US" b="1" dirty="0">
                <a:latin typeface="Calibri" panose="020F0502020204030204" pitchFamily="34" charset="0"/>
                <a:cs typeface="Times New Roman" panose="02020603050405020304" pitchFamily="18" charset="0"/>
              </a:rPr>
              <a:t>Mars Pathfinder and Sojourner USA. 4 Jul 1997 to 27 Sep 1997</a:t>
            </a:r>
          </a:p>
          <a:p>
            <a:endParaRPr lang="en-US" sz="900" b="1" dirty="0">
              <a:latin typeface="Calibri" panose="020F0502020204030204" pitchFamily="34" charset="0"/>
              <a:cs typeface="Times New Roman" panose="02020603050405020304" pitchFamily="18" charset="0"/>
            </a:endParaRPr>
          </a:p>
          <a:p>
            <a:r>
              <a:rPr lang="en-US" b="1" dirty="0">
                <a:latin typeface="Calibri" panose="020F0502020204030204" pitchFamily="34" charset="0"/>
                <a:cs typeface="Times New Roman" panose="02020603050405020304" pitchFamily="18" charset="0"/>
              </a:rPr>
              <a:t> Mars Polar Lander /Deep Space 2 USA December 1999</a:t>
            </a:r>
          </a:p>
          <a:p>
            <a:endParaRPr lang="en-US" sz="900" b="1" dirty="0">
              <a:latin typeface="Calibri" panose="020F0502020204030204" pitchFamily="34" charset="0"/>
              <a:cs typeface="Times New Roman" panose="02020603050405020304" pitchFamily="18" charset="0"/>
            </a:endParaRPr>
          </a:p>
          <a:p>
            <a:r>
              <a:rPr lang="en-US" b="1" dirty="0">
                <a:latin typeface="Cabin"/>
              </a:rPr>
              <a:t>Beagle 2 ESA 25 Dec 2003</a:t>
            </a:r>
          </a:p>
          <a:p>
            <a:endParaRPr lang="en-US" b="1" dirty="0">
              <a:latin typeface="Cabin"/>
            </a:endParaRPr>
          </a:p>
          <a:p>
            <a:r>
              <a:rPr lang="en-US" b="1" dirty="0">
                <a:latin typeface="Cabin"/>
              </a:rPr>
              <a:t>Mars Exploration Rover Spirit USA 4 Jan 2004 to Mar 2010.</a:t>
            </a:r>
          </a:p>
        </p:txBody>
      </p:sp>
    </p:spTree>
    <p:extLst>
      <p:ext uri="{BB962C8B-B14F-4D97-AF65-F5344CB8AC3E}">
        <p14:creationId xmlns:p14="http://schemas.microsoft.com/office/powerpoint/2010/main" val="1304545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6183-D229-4CE0-9DCF-3CE5DE4EB200}"/>
              </a:ext>
            </a:extLst>
          </p:cNvPr>
          <p:cNvSpPr txBox="1">
            <a:spLocks/>
          </p:cNvSpPr>
          <p:nvPr/>
        </p:nvSpPr>
        <p:spPr bwMode="blackWhite">
          <a:xfrm>
            <a:off x="2492825" y="236948"/>
            <a:ext cx="7206350"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dirty="0"/>
              <a:t>Mars interagency lander-rover museum</a:t>
            </a:r>
          </a:p>
        </p:txBody>
      </p:sp>
      <p:pic>
        <p:nvPicPr>
          <p:cNvPr id="3" name="Picture 2">
            <a:extLst>
              <a:ext uri="{FF2B5EF4-FFF2-40B4-BE49-F238E27FC236}">
                <a16:creationId xmlns:a16="http://schemas.microsoft.com/office/drawing/2014/main" id="{E732F0D2-71D7-453D-B86D-F2549135F9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5328" y="1034145"/>
            <a:ext cx="4402593" cy="3060518"/>
          </a:xfrm>
          <a:prstGeom prst="rect">
            <a:avLst/>
          </a:prstGeom>
          <a:noFill/>
          <a:ln>
            <a:noFill/>
          </a:ln>
          <a:effectLst/>
        </p:spPr>
      </p:pic>
      <p:pic>
        <p:nvPicPr>
          <p:cNvPr id="4" name="Picture 3" descr="See the source image">
            <a:extLst>
              <a:ext uri="{FF2B5EF4-FFF2-40B4-BE49-F238E27FC236}">
                <a16:creationId xmlns:a16="http://schemas.microsoft.com/office/drawing/2014/main" id="{5BFC9CD7-83B1-474B-B754-F3FA279E4D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370" y="1034144"/>
            <a:ext cx="4038781" cy="3060519"/>
          </a:xfrm>
          <a:prstGeom prst="rect">
            <a:avLst/>
          </a:prstGeom>
          <a:noFill/>
          <a:ln>
            <a:noFill/>
          </a:ln>
        </p:spPr>
      </p:pic>
      <p:pic>
        <p:nvPicPr>
          <p:cNvPr id="5" name="Picture 4">
            <a:extLst>
              <a:ext uri="{FF2B5EF4-FFF2-40B4-BE49-F238E27FC236}">
                <a16:creationId xmlns:a16="http://schemas.microsoft.com/office/drawing/2014/main" id="{37F492C9-67F0-4E28-91E8-B63B0C1DD0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81600" y="1774373"/>
            <a:ext cx="2929255" cy="4032885"/>
          </a:xfrm>
          <a:prstGeom prst="rect">
            <a:avLst/>
          </a:prstGeom>
          <a:noFill/>
          <a:ln>
            <a:noFill/>
          </a:ln>
          <a:effectLst/>
        </p:spPr>
      </p:pic>
      <p:pic>
        <p:nvPicPr>
          <p:cNvPr id="6" name="Picture 5">
            <a:extLst>
              <a:ext uri="{FF2B5EF4-FFF2-40B4-BE49-F238E27FC236}">
                <a16:creationId xmlns:a16="http://schemas.microsoft.com/office/drawing/2014/main" id="{18FB6796-44C8-49AD-8854-3407D74A069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328" y="4234543"/>
            <a:ext cx="3949045" cy="2514600"/>
          </a:xfrm>
          <a:prstGeom prst="rect">
            <a:avLst/>
          </a:prstGeom>
          <a:noFill/>
          <a:ln>
            <a:noFill/>
          </a:ln>
        </p:spPr>
      </p:pic>
      <p:sp>
        <p:nvSpPr>
          <p:cNvPr id="8" name="TextBox 7">
            <a:extLst>
              <a:ext uri="{FF2B5EF4-FFF2-40B4-BE49-F238E27FC236}">
                <a16:creationId xmlns:a16="http://schemas.microsoft.com/office/drawing/2014/main" id="{D15FDB36-A3B0-464F-B884-61111D3D8C5A}"/>
              </a:ext>
            </a:extLst>
          </p:cNvPr>
          <p:cNvSpPr txBox="1"/>
          <p:nvPr/>
        </p:nvSpPr>
        <p:spPr>
          <a:xfrm>
            <a:off x="4516560" y="4234543"/>
            <a:ext cx="4402592" cy="2446824"/>
          </a:xfrm>
          <a:prstGeom prst="rect">
            <a:avLst/>
          </a:prstGeom>
          <a:noFill/>
        </p:spPr>
        <p:txBody>
          <a:bodyPr wrap="square">
            <a:spAutoFit/>
          </a:bodyPr>
          <a:lstStyle/>
          <a:p>
            <a:r>
              <a:rPr lang="en-US" b="1" dirty="0">
                <a:latin typeface="Calibri" panose="020F0502020204030204" pitchFamily="34" charset="0"/>
                <a:cs typeface="Times New Roman" panose="02020603050405020304" pitchFamily="18" charset="0"/>
              </a:rPr>
              <a:t>Top Right: Mars Exploration Rover Opportunity USA 25 Jan 2003 to 13 Feb 2019</a:t>
            </a:r>
          </a:p>
          <a:p>
            <a:endParaRPr lang="en-US" sz="900" b="1" dirty="0">
              <a:latin typeface="Cabin"/>
            </a:endParaRPr>
          </a:p>
          <a:p>
            <a:r>
              <a:rPr lang="en-US" b="1" dirty="0">
                <a:latin typeface="Cabin"/>
              </a:rPr>
              <a:t>Top Middle: Phoenix Mars Lander USA 25 May 2008 to May 2010</a:t>
            </a:r>
          </a:p>
          <a:p>
            <a:endParaRPr lang="en-US" sz="900" b="1" dirty="0">
              <a:latin typeface="Cabin"/>
            </a:endParaRPr>
          </a:p>
          <a:p>
            <a:r>
              <a:rPr lang="en-US" b="1" dirty="0">
                <a:latin typeface="Cabin"/>
              </a:rPr>
              <a:t>Right: Mars Science Laboratory/</a:t>
            </a:r>
            <a:r>
              <a:rPr lang="en-US" b="1" dirty="0" err="1">
                <a:latin typeface="Cabin"/>
              </a:rPr>
              <a:t>Curosity</a:t>
            </a:r>
            <a:r>
              <a:rPr lang="en-US" b="1" dirty="0">
                <a:latin typeface="Cabin"/>
              </a:rPr>
              <a:t> USA 5 Aug 2012 to present</a:t>
            </a:r>
          </a:p>
          <a:p>
            <a:endParaRPr lang="en-US" sz="900" b="1" dirty="0">
              <a:latin typeface="Cabin"/>
            </a:endParaRPr>
          </a:p>
          <a:p>
            <a:r>
              <a:rPr lang="en-US" b="1" dirty="0">
                <a:latin typeface="Cabin"/>
              </a:rPr>
              <a:t>Bottom Left: Schiaparelli ESA 19 Oct 2016</a:t>
            </a:r>
          </a:p>
        </p:txBody>
      </p:sp>
    </p:spTree>
    <p:extLst>
      <p:ext uri="{BB962C8B-B14F-4D97-AF65-F5344CB8AC3E}">
        <p14:creationId xmlns:p14="http://schemas.microsoft.com/office/powerpoint/2010/main" val="1481580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500"/>
                                        <p:tgtEl>
                                          <p:spTgt spid="8">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F69717-9458-4652-BEFA-86EB19F9DB60}"/>
              </a:ext>
            </a:extLst>
          </p:cNvPr>
          <p:cNvSpPr txBox="1"/>
          <p:nvPr/>
        </p:nvSpPr>
        <p:spPr>
          <a:xfrm>
            <a:off x="3148353" y="438424"/>
            <a:ext cx="6033745" cy="707886"/>
          </a:xfrm>
          <a:prstGeom prst="rect">
            <a:avLst/>
          </a:prstGeom>
          <a:noFill/>
        </p:spPr>
        <p:txBody>
          <a:bodyPr wrap="square">
            <a:spAutoFit/>
          </a:bodyPr>
          <a:lstStyle/>
          <a:p>
            <a:r>
              <a:rPr lang="en-US" altLang="en-US" sz="4000" b="1" dirty="0">
                <a:solidFill>
                  <a:schemeClr val="bg1"/>
                </a:solidFill>
              </a:rPr>
              <a:t>READY? HERE WE GO!</a:t>
            </a:r>
            <a:endParaRPr lang="en-US" sz="4000" b="1" dirty="0">
              <a:solidFill>
                <a:schemeClr val="bg1"/>
              </a:solidFill>
            </a:endParaRPr>
          </a:p>
        </p:txBody>
      </p:sp>
      <p:pic>
        <p:nvPicPr>
          <p:cNvPr id="1026" name="Picture 2" descr="SpaceX launch footage was taken down thanks to bogus copyright claim | Ars  Technica">
            <a:extLst>
              <a:ext uri="{FF2B5EF4-FFF2-40B4-BE49-F238E27FC236}">
                <a16:creationId xmlns:a16="http://schemas.microsoft.com/office/drawing/2014/main" id="{93C9A01F-FCCC-4847-AF7E-F2EE1B1A6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827" y="2600396"/>
            <a:ext cx="5758543" cy="3839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ceX just launched a Space Force satellite with brand new Falcon 9  booster - CNET">
            <a:extLst>
              <a:ext uri="{FF2B5EF4-FFF2-40B4-BE49-F238E27FC236}">
                <a16:creationId xmlns:a16="http://schemas.microsoft.com/office/drawing/2014/main" id="{587A2162-DD47-4329-BF46-9CF151B54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8" y="2600396"/>
            <a:ext cx="5758542" cy="38390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392D2A-426F-4807-9C0E-D91B1FC4031F}"/>
              </a:ext>
            </a:extLst>
          </p:cNvPr>
          <p:cNvSpPr txBox="1"/>
          <p:nvPr/>
        </p:nvSpPr>
        <p:spPr>
          <a:xfrm>
            <a:off x="2149918" y="1229862"/>
            <a:ext cx="1480457"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FIVE! </a:t>
            </a:r>
            <a:endParaRPr lang="en-US" sz="3200" dirty="0"/>
          </a:p>
        </p:txBody>
      </p:sp>
      <p:sp>
        <p:nvSpPr>
          <p:cNvPr id="11" name="TextBox 10">
            <a:extLst>
              <a:ext uri="{FF2B5EF4-FFF2-40B4-BE49-F238E27FC236}">
                <a16:creationId xmlns:a16="http://schemas.microsoft.com/office/drawing/2014/main" id="{53238AE7-BBAC-4500-A44C-22C5980901F9}"/>
              </a:ext>
            </a:extLst>
          </p:cNvPr>
          <p:cNvSpPr txBox="1"/>
          <p:nvPr/>
        </p:nvSpPr>
        <p:spPr>
          <a:xfrm>
            <a:off x="3793669" y="1229862"/>
            <a:ext cx="1480457"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FOUR! </a:t>
            </a:r>
            <a:endParaRPr lang="en-US" sz="3200" dirty="0"/>
          </a:p>
        </p:txBody>
      </p:sp>
      <p:sp>
        <p:nvSpPr>
          <p:cNvPr id="12" name="TextBox 11">
            <a:extLst>
              <a:ext uri="{FF2B5EF4-FFF2-40B4-BE49-F238E27FC236}">
                <a16:creationId xmlns:a16="http://schemas.microsoft.com/office/drawing/2014/main" id="{EEF76741-A661-4175-8BFA-9B4B8A108686}"/>
              </a:ext>
            </a:extLst>
          </p:cNvPr>
          <p:cNvSpPr txBox="1"/>
          <p:nvPr/>
        </p:nvSpPr>
        <p:spPr>
          <a:xfrm>
            <a:off x="5475513" y="1229862"/>
            <a:ext cx="1480457"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THREE! </a:t>
            </a:r>
            <a:endParaRPr lang="en-US" sz="3200" dirty="0"/>
          </a:p>
        </p:txBody>
      </p:sp>
      <p:sp>
        <p:nvSpPr>
          <p:cNvPr id="13" name="TextBox 12">
            <a:extLst>
              <a:ext uri="{FF2B5EF4-FFF2-40B4-BE49-F238E27FC236}">
                <a16:creationId xmlns:a16="http://schemas.microsoft.com/office/drawing/2014/main" id="{EB8A9AF7-1653-4D61-B455-70C0F5927D4A}"/>
              </a:ext>
            </a:extLst>
          </p:cNvPr>
          <p:cNvSpPr txBox="1"/>
          <p:nvPr/>
        </p:nvSpPr>
        <p:spPr>
          <a:xfrm>
            <a:off x="7358743" y="1207866"/>
            <a:ext cx="1480457"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TWO! </a:t>
            </a:r>
            <a:endParaRPr lang="en-US" sz="3200" dirty="0"/>
          </a:p>
        </p:txBody>
      </p:sp>
      <p:sp>
        <p:nvSpPr>
          <p:cNvPr id="14" name="TextBox 13">
            <a:extLst>
              <a:ext uri="{FF2B5EF4-FFF2-40B4-BE49-F238E27FC236}">
                <a16:creationId xmlns:a16="http://schemas.microsoft.com/office/drawing/2014/main" id="{A928693E-95C4-4EA3-A104-DB187AF4C8B5}"/>
              </a:ext>
            </a:extLst>
          </p:cNvPr>
          <p:cNvSpPr txBox="1"/>
          <p:nvPr/>
        </p:nvSpPr>
        <p:spPr>
          <a:xfrm>
            <a:off x="9002494" y="1207865"/>
            <a:ext cx="1480457"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ONE! </a:t>
            </a:r>
            <a:endParaRPr lang="en-US" sz="3200" dirty="0"/>
          </a:p>
        </p:txBody>
      </p:sp>
      <p:sp>
        <p:nvSpPr>
          <p:cNvPr id="15" name="TextBox 14">
            <a:extLst>
              <a:ext uri="{FF2B5EF4-FFF2-40B4-BE49-F238E27FC236}">
                <a16:creationId xmlns:a16="http://schemas.microsoft.com/office/drawing/2014/main" id="{9D0ACBA1-1D11-4274-A968-27DE780539C1}"/>
              </a:ext>
            </a:extLst>
          </p:cNvPr>
          <p:cNvSpPr txBox="1"/>
          <p:nvPr/>
        </p:nvSpPr>
        <p:spPr>
          <a:xfrm>
            <a:off x="3831087" y="1792640"/>
            <a:ext cx="5171407" cy="584775"/>
          </a:xfrm>
          <a:prstGeom prst="rect">
            <a:avLst/>
          </a:prstGeom>
          <a:noFill/>
        </p:spPr>
        <p:txBody>
          <a:bodyPr wrap="square">
            <a:spAutoFit/>
          </a:bodyPr>
          <a:lstStyle/>
          <a:p>
            <a:r>
              <a:rPr lang="en-US" sz="3200" b="1" i="1" dirty="0">
                <a:solidFill>
                  <a:schemeClr val="bg1"/>
                </a:solidFill>
                <a:latin typeface="Calibri" panose="020F0502020204030204" pitchFamily="34" charset="0"/>
                <a:cs typeface="Calibri" panose="020F0502020204030204" pitchFamily="34" charset="0"/>
              </a:rPr>
              <a:t>AND WE HAVE LIFT OFF! </a:t>
            </a:r>
            <a:endParaRPr lang="en-US" sz="3200" i="1" dirty="0"/>
          </a:p>
        </p:txBody>
      </p:sp>
    </p:spTree>
    <p:extLst>
      <p:ext uri="{BB962C8B-B14F-4D97-AF65-F5344CB8AC3E}">
        <p14:creationId xmlns:p14="http://schemas.microsoft.com/office/powerpoint/2010/main" val="198915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1000"/>
                                        <p:tgtEl>
                                          <p:spTgt spid="1028"/>
                                        </p:tgtEl>
                                      </p:cBhvr>
                                    </p:animEffect>
                                    <p:anim calcmode="lin" valueType="num">
                                      <p:cBhvr>
                                        <p:cTn id="41" dur="1000" fill="hold"/>
                                        <p:tgtEl>
                                          <p:spTgt spid="1028"/>
                                        </p:tgtEl>
                                        <p:attrNameLst>
                                          <p:attrName>ppt_x</p:attrName>
                                        </p:attrNameLst>
                                      </p:cBhvr>
                                      <p:tavLst>
                                        <p:tav tm="0">
                                          <p:val>
                                            <p:strVal val="#ppt_x"/>
                                          </p:val>
                                        </p:tav>
                                        <p:tav tm="100000">
                                          <p:val>
                                            <p:strVal val="#ppt_x"/>
                                          </p:val>
                                        </p:tav>
                                      </p:tavLst>
                                    </p:anim>
                                    <p:anim calcmode="lin" valueType="num">
                                      <p:cBhvr>
                                        <p:cTn id="4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anim calcmode="lin" valueType="num">
                                      <p:cBhvr>
                                        <p:cTn id="48" dur="1000" fill="hold"/>
                                        <p:tgtEl>
                                          <p:spTgt spid="1026"/>
                                        </p:tgtEl>
                                        <p:attrNameLst>
                                          <p:attrName>ppt_x</p:attrName>
                                        </p:attrNameLst>
                                      </p:cBhvr>
                                      <p:tavLst>
                                        <p:tav tm="0">
                                          <p:val>
                                            <p:strVal val="#ppt_x"/>
                                          </p:val>
                                        </p:tav>
                                        <p:tav tm="100000">
                                          <p:val>
                                            <p:strVal val="#ppt_x"/>
                                          </p:val>
                                        </p:tav>
                                      </p:tavLst>
                                    </p:anim>
                                    <p:anim calcmode="lin" valueType="num">
                                      <p:cBhvr>
                                        <p:cTn id="4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6183-D229-4CE0-9DCF-3CE5DE4EB200}"/>
              </a:ext>
            </a:extLst>
          </p:cNvPr>
          <p:cNvSpPr txBox="1">
            <a:spLocks/>
          </p:cNvSpPr>
          <p:nvPr/>
        </p:nvSpPr>
        <p:spPr bwMode="blackWhite">
          <a:xfrm>
            <a:off x="2492825" y="236948"/>
            <a:ext cx="7206350"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dirty="0"/>
              <a:t>Mars interagency lander-rover museum</a:t>
            </a:r>
          </a:p>
        </p:txBody>
      </p:sp>
      <p:pic>
        <p:nvPicPr>
          <p:cNvPr id="3" name="Picture 2" descr="See the source image">
            <a:extLst>
              <a:ext uri="{FF2B5EF4-FFF2-40B4-BE49-F238E27FC236}">
                <a16:creationId xmlns:a16="http://schemas.microsoft.com/office/drawing/2014/main" id="{0112D044-DB8F-4BCA-98A3-8404DE3AF7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1619" y="952326"/>
            <a:ext cx="5207181" cy="2914845"/>
          </a:xfrm>
          <a:prstGeom prst="rect">
            <a:avLst/>
          </a:prstGeom>
          <a:noFill/>
          <a:ln>
            <a:noFill/>
          </a:ln>
        </p:spPr>
      </p:pic>
      <p:pic>
        <p:nvPicPr>
          <p:cNvPr id="4" name="Picture 3" descr="a close up of a motorcycle: An artist's illustration shows NASA's Perseverance rover and Ingenuity helicopter on Mars. NASA/JPL-Caltech">
            <a:extLst>
              <a:ext uri="{FF2B5EF4-FFF2-40B4-BE49-F238E27FC236}">
                <a16:creationId xmlns:a16="http://schemas.microsoft.com/office/drawing/2014/main" id="{7E91E02E-D073-448D-87E0-839FAE312EC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952327"/>
            <a:ext cx="5715003" cy="4294588"/>
          </a:xfrm>
          <a:prstGeom prst="rect">
            <a:avLst/>
          </a:prstGeom>
          <a:noFill/>
          <a:ln>
            <a:noFill/>
          </a:ln>
        </p:spPr>
      </p:pic>
      <p:sp>
        <p:nvSpPr>
          <p:cNvPr id="8" name="TextBox 7">
            <a:extLst>
              <a:ext uri="{FF2B5EF4-FFF2-40B4-BE49-F238E27FC236}">
                <a16:creationId xmlns:a16="http://schemas.microsoft.com/office/drawing/2014/main" id="{ABA4F73B-A485-4FB9-B97C-5FDAC553AD7F}"/>
              </a:ext>
            </a:extLst>
          </p:cNvPr>
          <p:cNvSpPr txBox="1"/>
          <p:nvPr/>
        </p:nvSpPr>
        <p:spPr>
          <a:xfrm>
            <a:off x="5638800" y="5399314"/>
            <a:ext cx="6330043" cy="1200329"/>
          </a:xfrm>
          <a:prstGeom prst="rect">
            <a:avLst/>
          </a:prstGeom>
          <a:noFill/>
        </p:spPr>
        <p:txBody>
          <a:bodyPr wrap="square">
            <a:spAutoFit/>
          </a:bodyPr>
          <a:lstStyle/>
          <a:p>
            <a:r>
              <a:rPr lang="en-US" b="1" dirty="0">
                <a:latin typeface="Cabin"/>
              </a:rPr>
              <a:t>Left: InSight USA 26 Nov 2018 to present</a:t>
            </a:r>
          </a:p>
          <a:p>
            <a:endParaRPr lang="en-US" sz="900" b="1" dirty="0">
              <a:latin typeface="Cabin"/>
            </a:endParaRPr>
          </a:p>
          <a:p>
            <a:r>
              <a:rPr lang="en-US" b="1" dirty="0">
                <a:latin typeface="Cabin"/>
              </a:rPr>
              <a:t>Top Right: Perseverance/Ingenuity USA 18 Feb 2021 to present</a:t>
            </a:r>
          </a:p>
          <a:p>
            <a:endParaRPr lang="en-US" sz="900" b="1" dirty="0">
              <a:latin typeface="Cabin"/>
            </a:endParaRPr>
          </a:p>
          <a:p>
            <a:r>
              <a:rPr lang="en-US" b="1" dirty="0">
                <a:latin typeface="Cabin"/>
              </a:rPr>
              <a:t>Bottom Right -Tianwen-1/</a:t>
            </a:r>
            <a:r>
              <a:rPr lang="en-US" b="1" dirty="0" err="1">
                <a:latin typeface="Cabin"/>
              </a:rPr>
              <a:t>Zhurong</a:t>
            </a:r>
            <a:r>
              <a:rPr lang="en-US" b="1" dirty="0">
                <a:latin typeface="Cabin"/>
              </a:rPr>
              <a:t> China 15 May 2015 to present</a:t>
            </a:r>
          </a:p>
        </p:txBody>
      </p:sp>
      <p:pic>
        <p:nvPicPr>
          <p:cNvPr id="9" name="Picture 8" descr="A Zhurong Mars rover model">
            <a:extLst>
              <a:ext uri="{FF2B5EF4-FFF2-40B4-BE49-F238E27FC236}">
                <a16:creationId xmlns:a16="http://schemas.microsoft.com/office/drawing/2014/main" id="{28DF6C79-0381-4364-A544-1D9AA56E01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6659" y="4066449"/>
            <a:ext cx="4737100" cy="2665730"/>
          </a:xfrm>
          <a:prstGeom prst="rect">
            <a:avLst/>
          </a:prstGeom>
          <a:noFill/>
          <a:ln>
            <a:noFill/>
          </a:ln>
        </p:spPr>
      </p:pic>
    </p:spTree>
    <p:extLst>
      <p:ext uri="{BB962C8B-B14F-4D97-AF65-F5344CB8AC3E}">
        <p14:creationId xmlns:p14="http://schemas.microsoft.com/office/powerpoint/2010/main" val="1381392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descr="3dp_marstrek2_martian_path">
            <a:extLst>
              <a:ext uri="{FF2B5EF4-FFF2-40B4-BE49-F238E27FC236}">
                <a16:creationId xmlns:a16="http://schemas.microsoft.com/office/drawing/2014/main" id="{760D24EA-5AC8-4D40-AB62-EA4F1B05D4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831898" cy="6858000"/>
          </a:xfrm>
          <a:prstGeom prst="rect">
            <a:avLst/>
          </a:prstGeom>
          <a:noFill/>
          <a:ln>
            <a:noFill/>
          </a:ln>
        </p:spPr>
      </p:pic>
      <p:sp>
        <p:nvSpPr>
          <p:cNvPr id="5" name="TextBox 4">
            <a:extLst>
              <a:ext uri="{FF2B5EF4-FFF2-40B4-BE49-F238E27FC236}">
                <a16:creationId xmlns:a16="http://schemas.microsoft.com/office/drawing/2014/main" id="{E79AA4FE-BAAD-4E6D-9FF0-CCE760EAA300}"/>
              </a:ext>
            </a:extLst>
          </p:cNvPr>
          <p:cNvSpPr txBox="1"/>
          <p:nvPr/>
        </p:nvSpPr>
        <p:spPr>
          <a:xfrm>
            <a:off x="10040814" y="309693"/>
            <a:ext cx="1962807" cy="2862322"/>
          </a:xfrm>
          <a:prstGeom prst="rect">
            <a:avLst/>
          </a:prstGeom>
          <a:noFill/>
        </p:spPr>
        <p:txBody>
          <a:bodyPr wrap="square">
            <a:spAutoFit/>
          </a:bodyPr>
          <a:lstStyle/>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Then 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ake the “Mark Watney” Mars Trek 2.0 from the Ares 3 intersection to the Schiaparelli Crater – a 1,988 mile trip taking </a:t>
            </a:r>
            <a:r>
              <a:rPr lang="en-US" b="1" dirty="0">
                <a:latin typeface="Calibri" panose="020F0502020204030204" pitchFamily="34" charset="0"/>
                <a:ea typeface="Calibri" panose="020F0502020204030204" pitchFamily="34" charset="0"/>
                <a:cs typeface="Times New Roman" panose="02020603050405020304" pitchFamily="18" charset="0"/>
              </a:rPr>
              <a:t>~5 sols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40 mph. </a:t>
            </a:r>
          </a:p>
          <a:p>
            <a:pPr marL="0" marR="0">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in a garment&#10;&#10;Description automatically generated with low confidence">
            <a:extLst>
              <a:ext uri="{FF2B5EF4-FFF2-40B4-BE49-F238E27FC236}">
                <a16:creationId xmlns:a16="http://schemas.microsoft.com/office/drawing/2014/main" id="{7BD54717-16B8-4020-BDAC-372CF8211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197" y="3172015"/>
            <a:ext cx="1876425" cy="3476625"/>
          </a:xfrm>
          <a:prstGeom prst="rect">
            <a:avLst/>
          </a:prstGeom>
        </p:spPr>
      </p:pic>
      <p:pic>
        <p:nvPicPr>
          <p:cNvPr id="7" name="Picture 6" descr="A picture containing outdoor, ground, sky, mountain&#10;&#10;Description automatically generated">
            <a:extLst>
              <a:ext uri="{FF2B5EF4-FFF2-40B4-BE49-F238E27FC236}">
                <a16:creationId xmlns:a16="http://schemas.microsoft.com/office/drawing/2014/main" id="{A987AFFB-BFA7-4A16-8A71-B687115A1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415" y="888022"/>
            <a:ext cx="3074866" cy="2767379"/>
          </a:xfrm>
          <a:prstGeom prst="rect">
            <a:avLst/>
          </a:prstGeom>
        </p:spPr>
      </p:pic>
    </p:spTree>
    <p:extLst>
      <p:ext uri="{BB962C8B-B14F-4D97-AF65-F5344CB8AC3E}">
        <p14:creationId xmlns:p14="http://schemas.microsoft.com/office/powerpoint/2010/main" val="1139531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C4040-9E30-421F-9B74-2F1878A88C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1262"/>
            <a:ext cx="9451731" cy="5918433"/>
          </a:xfrm>
          <a:prstGeom prst="rect">
            <a:avLst/>
          </a:prstGeom>
          <a:noFill/>
          <a:ln>
            <a:noFill/>
          </a:ln>
        </p:spPr>
      </p:pic>
      <p:sp>
        <p:nvSpPr>
          <p:cNvPr id="6" name="TextBox 5">
            <a:extLst>
              <a:ext uri="{FF2B5EF4-FFF2-40B4-BE49-F238E27FC236}">
                <a16:creationId xmlns:a16="http://schemas.microsoft.com/office/drawing/2014/main" id="{4F4AB7B2-F1BF-477E-AA12-A749771AEA39}"/>
              </a:ext>
            </a:extLst>
          </p:cNvPr>
          <p:cNvSpPr txBox="1"/>
          <p:nvPr/>
        </p:nvSpPr>
        <p:spPr>
          <a:xfrm>
            <a:off x="9670149" y="820593"/>
            <a:ext cx="2302505" cy="5632311"/>
          </a:xfrm>
          <a:prstGeom prst="rect">
            <a:avLst/>
          </a:prstGeom>
          <a:noFill/>
        </p:spPr>
        <p:txBody>
          <a:bodyPr wrap="square">
            <a:spAutoFit/>
          </a:bodyPr>
          <a:lstStyle/>
          <a:p>
            <a:pPr marL="0" marR="0">
              <a:spcBef>
                <a:spcPts val="0"/>
              </a:spcBef>
              <a:spcAft>
                <a:spcPts val="0"/>
              </a:spcAft>
            </a:pPr>
            <a:r>
              <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Schiaparelli</a:t>
            </a:r>
            <a:r>
              <a:rPr lang="en-US"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Crater</a:t>
            </a:r>
            <a:r>
              <a:rPr lang="en-US"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is 285 miles in diameter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is located near the planet's equator.</a:t>
            </a:r>
          </a:p>
          <a:p>
            <a:pPr marL="0" marR="0">
              <a:spcBef>
                <a:spcPts val="0"/>
              </a:spcBef>
              <a:spcAft>
                <a:spcPts val="0"/>
              </a:spcAft>
            </a:pPr>
            <a:endPar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right, is a close-up of the dune field in Schiaparelli.</a:t>
            </a:r>
          </a:p>
          <a:p>
            <a:pPr marL="0" marR="0">
              <a:spcBef>
                <a:spcPts val="0"/>
              </a:spcBef>
              <a:spcAft>
                <a:spcPts val="0"/>
              </a:spcAft>
            </a:pPr>
            <a:endPar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Using solar battery charging depots near the crater center and western edge of the crater, drive electric 4WD Razor Dirt Quads around the 440-mile dune perimeter at 20 mph, taking ~ 2 sols.</a:t>
            </a:r>
          </a:p>
          <a:p>
            <a:endPar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Radical!</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247C2E7B-FFF3-4AFC-863B-5F95FA5F4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12085" y="3030050"/>
            <a:ext cx="4274271" cy="240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riding a motorcycle&#10;&#10;Description automatically generated with low confidence">
            <a:extLst>
              <a:ext uri="{FF2B5EF4-FFF2-40B4-BE49-F238E27FC236}">
                <a16:creationId xmlns:a16="http://schemas.microsoft.com/office/drawing/2014/main" id="{C79F0E9D-89CB-4532-9423-07312C7A7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30062"/>
            <a:ext cx="2922309" cy="1739633"/>
          </a:xfrm>
          <a:prstGeom prst="rect">
            <a:avLst/>
          </a:prstGeom>
        </p:spPr>
      </p:pic>
      <p:sp>
        <p:nvSpPr>
          <p:cNvPr id="7" name="Smiley Face 6">
            <a:extLst>
              <a:ext uri="{FF2B5EF4-FFF2-40B4-BE49-F238E27FC236}">
                <a16:creationId xmlns:a16="http://schemas.microsoft.com/office/drawing/2014/main" id="{6F933017-5931-4297-A3C4-3F0F14DFD245}"/>
              </a:ext>
            </a:extLst>
          </p:cNvPr>
          <p:cNvSpPr/>
          <p:nvPr/>
        </p:nvSpPr>
        <p:spPr>
          <a:xfrm>
            <a:off x="3375718" y="4630062"/>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6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anim calcmode="lin" valueType="num">
                                      <p:cBhvr>
                                        <p:cTn id="2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ACBAF7C-B352-4E20-8F25-01561BAB7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4325"/>
            <a:ext cx="1219200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outdoor, sky, ground, nature&#10;&#10;Description automatically generated">
            <a:extLst>
              <a:ext uri="{FF2B5EF4-FFF2-40B4-BE49-F238E27FC236}">
                <a16:creationId xmlns:a16="http://schemas.microsoft.com/office/drawing/2014/main" id="{6273757A-A896-415F-AFAA-AF480DCEE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746" y="2106560"/>
            <a:ext cx="4815254" cy="2511529"/>
          </a:xfrm>
          <a:prstGeom prst="rect">
            <a:avLst/>
          </a:prstGeom>
        </p:spPr>
      </p:pic>
    </p:spTree>
    <p:extLst>
      <p:ext uri="{BB962C8B-B14F-4D97-AF65-F5344CB8AC3E}">
        <p14:creationId xmlns:p14="http://schemas.microsoft.com/office/powerpoint/2010/main" val="2102764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DA4C2-D9B8-4205-8C43-DD603B3442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0293"/>
            <a:ext cx="9223131" cy="5528508"/>
          </a:xfrm>
          <a:prstGeom prst="rect">
            <a:avLst/>
          </a:prstGeom>
          <a:noFill/>
          <a:ln>
            <a:noFill/>
          </a:ln>
        </p:spPr>
      </p:pic>
      <p:sp>
        <p:nvSpPr>
          <p:cNvPr id="5" name="TextBox 4">
            <a:extLst>
              <a:ext uri="{FF2B5EF4-FFF2-40B4-BE49-F238E27FC236}">
                <a16:creationId xmlns:a16="http://schemas.microsoft.com/office/drawing/2014/main" id="{FFC0801B-790C-4FDC-8E8B-A5C51A19F8FF}"/>
              </a:ext>
            </a:extLst>
          </p:cNvPr>
          <p:cNvSpPr txBox="1"/>
          <p:nvPr/>
        </p:nvSpPr>
        <p:spPr>
          <a:xfrm>
            <a:off x="9387280" y="474345"/>
            <a:ext cx="2804720" cy="6186309"/>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Korolev Crater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Largest Known Ice Rink in the Solar System</a:t>
            </a: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Korolev is a water-ice filled crater near the north pole of Mars. The ice sheet is ~51 miles across and it contains about 530 cubic miles of ice, more than the volume of Lake Erie and Lake Ontario combined.</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From a crater rim depot, take a tram 1.2 miles down to an ice sheet charging depot and a high-speed sled 4 hours RT across or 5 hours (159 miles) around the ice sheet at 30 mph. </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b="1" i="1" dirty="0">
                <a:latin typeface="Calibri" panose="020F0502020204030204" pitchFamily="34" charset="0"/>
                <a:ea typeface="Calibri" panose="020F0502020204030204" pitchFamily="34" charset="0"/>
                <a:cs typeface="Times New Roman" panose="02020603050405020304" pitchFamily="18" charset="0"/>
              </a:rPr>
              <a:t>Glide On!</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picture containing outdoor&#10;&#10;Description automatically generated">
            <a:extLst>
              <a:ext uri="{FF2B5EF4-FFF2-40B4-BE49-F238E27FC236}">
                <a16:creationId xmlns:a16="http://schemas.microsoft.com/office/drawing/2014/main" id="{B444645B-CBDF-4294-9436-13CCCBBB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481704"/>
            <a:ext cx="2974731" cy="1627097"/>
          </a:xfrm>
          <a:prstGeom prst="rect">
            <a:avLst/>
          </a:prstGeom>
        </p:spPr>
      </p:pic>
      <p:sp>
        <p:nvSpPr>
          <p:cNvPr id="6" name="Smiley Face 5">
            <a:extLst>
              <a:ext uri="{FF2B5EF4-FFF2-40B4-BE49-F238E27FC236}">
                <a16:creationId xmlns:a16="http://schemas.microsoft.com/office/drawing/2014/main" id="{7F63FBCB-B774-4DB8-A026-0E666B49EB35}"/>
              </a:ext>
            </a:extLst>
          </p:cNvPr>
          <p:cNvSpPr/>
          <p:nvPr/>
        </p:nvSpPr>
        <p:spPr>
          <a:xfrm>
            <a:off x="3430400" y="1445458"/>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A5FD5AE-C975-4693-BB07-D3415BB819AF}"/>
              </a:ext>
            </a:extLst>
          </p:cNvPr>
          <p:cNvSpPr/>
          <p:nvPr/>
        </p:nvSpPr>
        <p:spPr>
          <a:xfrm rot="2008726">
            <a:off x="3634576" y="1659653"/>
            <a:ext cx="692157" cy="2582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1028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20394-D298-4111-87E5-436576A40899}"/>
              </a:ext>
            </a:extLst>
          </p:cNvPr>
          <p:cNvSpPr txBox="1"/>
          <p:nvPr/>
        </p:nvSpPr>
        <p:spPr>
          <a:xfrm>
            <a:off x="6453553" y="86985"/>
            <a:ext cx="5495193" cy="3693319"/>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Korolev Crater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due north of the Elysium Mons promontory and south of the north polar ice cap. </a:t>
            </a:r>
            <a:r>
              <a:rPr lang="en-US" b="1" dirty="0">
                <a:latin typeface="Calibri" panose="020F0502020204030204" pitchFamily="34" charset="0"/>
                <a:cs typeface="Calibri" panose="020F0502020204030204" pitchFamily="34" charset="0"/>
              </a:rPr>
              <a:t>Above  70 degrees latitude, water ice concentrations exceed 25% almost everywhere and is ~ 100% at the poles.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endParaRPr lang="en-US" sz="900" b="1" dirty="0">
              <a:latin typeface="Calibri" panose="020F0502020204030204" pitchFamily="34" charset="0"/>
              <a:cs typeface="Times New Roman" panose="02020603050405020304" pitchFamily="18" charset="0"/>
            </a:endParaRPr>
          </a:p>
          <a:p>
            <a:r>
              <a:rPr lang="en-US" b="1" dirty="0">
                <a:latin typeface="Calibri" panose="020F0502020204030204" pitchFamily="34" charset="0"/>
                <a:cs typeface="Times New Roman" panose="02020603050405020304" pitchFamily="18" charset="0"/>
              </a:rPr>
              <a:t>This is a potential site for an ice harvesting station. A heavy-duty rover “mule” could transport ice wagons “trains” from Korolev Station to the Acheron and DC Spaceports for processing. It is ~2,052 miles to Acheron Spaceport (at 20 mph, ~10 sols) and ~4,583 miles to the DC Spaceport (at 20 mph, ~23 sols).  </a:t>
            </a:r>
          </a:p>
          <a:p>
            <a:endParaRPr lang="en-US" sz="900" b="1" dirty="0">
              <a:latin typeface="Calibri" panose="020F0502020204030204" pitchFamily="34" charset="0"/>
              <a:cs typeface="Times New Roman" panose="02020603050405020304" pitchFamily="18" charset="0"/>
            </a:endParaRPr>
          </a:p>
          <a:p>
            <a:r>
              <a:rPr lang="en-US" b="1" dirty="0">
                <a:latin typeface="Calibri" panose="020F0502020204030204" pitchFamily="34" charset="0"/>
                <a:cs typeface="Times New Roman" panose="02020603050405020304" pitchFamily="18" charset="0"/>
              </a:rPr>
              <a:t>Along with supplies, the mule trains could carry personnel to an artic science station.</a:t>
            </a:r>
            <a:endParaRPr lang="en-US" sz="900" dirty="0">
              <a:latin typeface="Calibri" panose="020F0502020204030204" pitchFamily="34" charset="0"/>
              <a:cs typeface="Times New Roman" panose="02020603050405020304" pitchFamily="18" charset="0"/>
            </a:endParaRPr>
          </a:p>
        </p:txBody>
      </p:sp>
      <p:pic>
        <p:nvPicPr>
          <p:cNvPr id="19" name="Picture 2" descr="Mars Ice Cap Found - Drone Fest">
            <a:extLst>
              <a:ext uri="{FF2B5EF4-FFF2-40B4-BE49-F238E27FC236}">
                <a16:creationId xmlns:a16="http://schemas.microsoft.com/office/drawing/2014/main" id="{C71EB67F-00AF-40E2-A907-19F42DAF1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7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Right 19">
            <a:extLst>
              <a:ext uri="{FF2B5EF4-FFF2-40B4-BE49-F238E27FC236}">
                <a16:creationId xmlns:a16="http://schemas.microsoft.com/office/drawing/2014/main" id="{1D35CD3E-1F59-4764-BD1E-871580CEDC53}"/>
              </a:ext>
            </a:extLst>
          </p:cNvPr>
          <p:cNvSpPr/>
          <p:nvPr/>
        </p:nvSpPr>
        <p:spPr>
          <a:xfrm rot="7046746">
            <a:off x="3908679" y="894579"/>
            <a:ext cx="698443" cy="2480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Viking MDIM map of the north polar region of Mars, showing the location...  | Download Scientific Diagram">
            <a:extLst>
              <a:ext uri="{FF2B5EF4-FFF2-40B4-BE49-F238E27FC236}">
                <a16:creationId xmlns:a16="http://schemas.microsoft.com/office/drawing/2014/main" id="{AE5F2BC2-3312-446C-BA7A-D773694E7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553" y="3763109"/>
            <a:ext cx="4236133" cy="30079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547252D3-5AF9-4CA1-BF76-3A53D046B9B4}"/>
              </a:ext>
            </a:extLst>
          </p:cNvPr>
          <p:cNvSpPr/>
          <p:nvPr/>
        </p:nvSpPr>
        <p:spPr>
          <a:xfrm rot="10800000">
            <a:off x="8840898" y="3860075"/>
            <a:ext cx="978408" cy="2749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A8DA20DD-06C2-4073-8581-FC89C4EBEA91}"/>
              </a:ext>
            </a:extLst>
          </p:cNvPr>
          <p:cNvSpPr/>
          <p:nvPr/>
        </p:nvSpPr>
        <p:spPr>
          <a:xfrm>
            <a:off x="8337527" y="4073594"/>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ross 9">
            <a:extLst>
              <a:ext uri="{FF2B5EF4-FFF2-40B4-BE49-F238E27FC236}">
                <a16:creationId xmlns:a16="http://schemas.microsoft.com/office/drawing/2014/main" id="{E8C24A63-3CDB-40C6-AB65-16D99F8609BB}"/>
              </a:ext>
            </a:extLst>
          </p:cNvPr>
          <p:cNvSpPr/>
          <p:nvPr/>
        </p:nvSpPr>
        <p:spPr>
          <a:xfrm>
            <a:off x="8101188" y="4104368"/>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2773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8"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F863AD1-FFFC-4B48-B300-58020F29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74F796-2CD1-4338-9389-D1C00B2EF595}"/>
              </a:ext>
            </a:extLst>
          </p:cNvPr>
          <p:cNvSpPr txBox="1"/>
          <p:nvPr/>
        </p:nvSpPr>
        <p:spPr>
          <a:xfrm>
            <a:off x="7076599" y="117693"/>
            <a:ext cx="4721792" cy="6740307"/>
          </a:xfrm>
          <a:prstGeom prst="rect">
            <a:avLst/>
          </a:prstGeom>
          <a:noFill/>
        </p:spPr>
        <p:txBody>
          <a:bodyPr wrap="square">
            <a:spAutoFit/>
          </a:bodyPr>
          <a:lstStyle/>
          <a:p>
            <a:r>
              <a:rPr lang="en-US" b="1" i="0" u="sng" dirty="0">
                <a:solidFill>
                  <a:srgbClr val="202122"/>
                </a:solidFill>
                <a:effectLst/>
                <a:latin typeface="Calibri" panose="020F0502020204030204" pitchFamily="34" charset="0"/>
                <a:cs typeface="Calibri" panose="020F0502020204030204" pitchFamily="34" charset="0"/>
              </a:rPr>
              <a:t>Hellas Planitia </a:t>
            </a:r>
            <a:r>
              <a:rPr lang="en-US" b="1" i="0" dirty="0">
                <a:solidFill>
                  <a:srgbClr val="202122"/>
                </a:solidFill>
                <a:effectLst/>
                <a:latin typeface="Calibri" panose="020F0502020204030204" pitchFamily="34" charset="0"/>
                <a:cs typeface="Calibri" panose="020F0502020204030204" pitchFamily="34" charset="0"/>
              </a:rPr>
              <a:t>(Hellas Basin), like </a:t>
            </a:r>
            <a:r>
              <a:rPr lang="en-US" b="1" dirty="0">
                <a:solidFill>
                  <a:srgbClr val="202122"/>
                </a:solidFill>
                <a:latin typeface="Calibri" panose="020F0502020204030204" pitchFamily="34" charset="0"/>
                <a:cs typeface="Calibri" panose="020F0502020204030204" pitchFamily="34" charset="0"/>
              </a:rPr>
              <a:t>Death Valley in North America</a:t>
            </a:r>
            <a:r>
              <a:rPr lang="en-US" b="1" i="0" dirty="0">
                <a:solidFill>
                  <a:srgbClr val="202122"/>
                </a:solidFill>
                <a:effectLst/>
                <a:latin typeface="Calibri" panose="020F0502020204030204" pitchFamily="34" charset="0"/>
                <a:cs typeface="Calibri" panose="020F0502020204030204" pitchFamily="34" charset="0"/>
              </a:rPr>
              <a:t>, </a:t>
            </a:r>
            <a:r>
              <a:rPr lang="en-US" b="1" i="1" dirty="0">
                <a:solidFill>
                  <a:srgbClr val="202122"/>
                </a:solidFill>
                <a:effectLst/>
                <a:latin typeface="Calibri" panose="020F0502020204030204" pitchFamily="34" charset="0"/>
                <a:cs typeface="Calibri" panose="020F0502020204030204" pitchFamily="34" charset="0"/>
              </a:rPr>
              <a:t>is the lowes</a:t>
            </a:r>
            <a:r>
              <a:rPr lang="en-US" b="1" i="1" dirty="0">
                <a:solidFill>
                  <a:srgbClr val="202122"/>
                </a:solidFill>
                <a:latin typeface="Calibri" panose="020F0502020204030204" pitchFamily="34" charset="0"/>
                <a:cs typeface="Calibri" panose="020F0502020204030204" pitchFamily="34" charset="0"/>
              </a:rPr>
              <a:t>t place on Mars</a:t>
            </a:r>
          </a:p>
          <a:p>
            <a:endParaRPr lang="en-US" sz="900" b="1" dirty="0">
              <a:solidFill>
                <a:srgbClr val="202122"/>
              </a:solidFill>
              <a:latin typeface="Calibri" panose="020F0502020204030204" pitchFamily="34" charset="0"/>
              <a:cs typeface="Calibri" panose="020F0502020204030204" pitchFamily="34" charset="0"/>
            </a:endParaRPr>
          </a:p>
          <a:p>
            <a:r>
              <a:rPr lang="en-US" b="1" dirty="0">
                <a:solidFill>
                  <a:srgbClr val="202122"/>
                </a:solidFill>
                <a:latin typeface="Calibri" panose="020F0502020204030204" pitchFamily="34" charset="0"/>
                <a:cs typeface="Calibri" panose="020F0502020204030204" pitchFamily="34" charset="0"/>
              </a:rPr>
              <a:t>Hellas</a:t>
            </a:r>
            <a:r>
              <a:rPr lang="en-US" b="1" i="0" dirty="0">
                <a:solidFill>
                  <a:srgbClr val="202122"/>
                </a:solidFill>
                <a:effectLst/>
                <a:latin typeface="Calibri" panose="020F0502020204030204" pitchFamily="34" charset="0"/>
                <a:cs typeface="Calibri" panose="020F0502020204030204" pitchFamily="34" charset="0"/>
              </a:rPr>
              <a:t> is</a:t>
            </a:r>
            <a:r>
              <a:rPr lang="en-US" b="1" dirty="0">
                <a:latin typeface="Calibri" panose="020F0502020204030204" pitchFamily="34" charset="0"/>
                <a:cs typeface="Calibri" panose="020F0502020204030204" pitchFamily="34" charset="0"/>
              </a:rPr>
              <a:t> the largest crater on Mars and</a:t>
            </a:r>
            <a:r>
              <a:rPr lang="en-US" b="1" i="0" dirty="0">
                <a:solidFill>
                  <a:srgbClr val="202122"/>
                </a:solidFill>
                <a:effectLst/>
                <a:latin typeface="Calibri" panose="020F0502020204030204" pitchFamily="34" charset="0"/>
                <a:cs typeface="Calibri" panose="020F0502020204030204" pitchFamily="34" charset="0"/>
              </a:rPr>
              <a:t> the </a:t>
            </a:r>
            <a:r>
              <a:rPr lang="en-US" b="1" dirty="0">
                <a:latin typeface="Calibri" panose="020F0502020204030204" pitchFamily="34" charset="0"/>
                <a:cs typeface="Calibri" panose="020F0502020204030204" pitchFamily="34" charset="0"/>
              </a:rPr>
              <a:t>fourth-largest known impact crater in the Solar System.</a:t>
            </a:r>
            <a:r>
              <a:rPr lang="en-US" b="1" i="0" dirty="0">
                <a:effectLst/>
                <a:latin typeface="Calibri" panose="020F0502020204030204" pitchFamily="34" charset="0"/>
                <a:cs typeface="Calibri" panose="020F0502020204030204" pitchFamily="34" charset="0"/>
              </a:rPr>
              <a:t> </a:t>
            </a:r>
            <a:r>
              <a:rPr lang="en-US" b="1" i="0" dirty="0">
                <a:solidFill>
                  <a:srgbClr val="202122"/>
                </a:solidFill>
                <a:effectLst/>
                <a:latin typeface="Calibri" panose="020F0502020204030204" pitchFamily="34" charset="0"/>
                <a:cs typeface="Calibri" panose="020F0502020204030204" pitchFamily="34" charset="0"/>
              </a:rPr>
              <a:t>The basin floor is about 23,465 ft</a:t>
            </a:r>
            <a:r>
              <a:rPr lang="en-US" b="1" dirty="0">
                <a:solidFill>
                  <a:srgbClr val="202122"/>
                </a:solidFill>
                <a:latin typeface="Calibri" panose="020F0502020204030204" pitchFamily="34" charset="0"/>
                <a:cs typeface="Calibri" panose="020F0502020204030204" pitchFamily="34" charset="0"/>
              </a:rPr>
              <a:t> </a:t>
            </a:r>
            <a:r>
              <a:rPr lang="en-US" b="1" i="0" dirty="0">
                <a:solidFill>
                  <a:srgbClr val="202122"/>
                </a:solidFill>
                <a:effectLst/>
                <a:latin typeface="Calibri" panose="020F0502020204030204" pitchFamily="34" charset="0"/>
                <a:cs typeface="Calibri" panose="020F0502020204030204" pitchFamily="34" charset="0"/>
              </a:rPr>
              <a:t>deep and extends about 1,400 mi east to west (approx. distance from Denver to Washington DC). The lowest point in Hella s </a:t>
            </a:r>
            <a:r>
              <a:rPr lang="en-US" b="1" dirty="0">
                <a:solidFill>
                  <a:srgbClr val="202122"/>
                </a:solidFill>
                <a:latin typeface="Calibri" panose="020F0502020204030204" pitchFamily="34" charset="0"/>
                <a:cs typeface="Calibri" panose="020F0502020204030204" pitchFamily="34" charset="0"/>
              </a:rPr>
              <a:t>Basin at </a:t>
            </a:r>
            <a:r>
              <a:rPr lang="en-US" b="1" dirty="0">
                <a:latin typeface="Calibri" panose="020F0502020204030204" pitchFamily="34" charset="0"/>
                <a:cs typeface="Calibri" panose="020F0502020204030204" pitchFamily="34" charset="0"/>
              </a:rPr>
              <a:t>-32.79° N 62.14° E</a:t>
            </a:r>
            <a:r>
              <a:rPr lang="en-US" b="1" i="0" dirty="0">
                <a:solidFill>
                  <a:srgbClr val="202122"/>
                </a:solidFill>
                <a:effectLst/>
                <a:latin typeface="Calibri" panose="020F0502020204030204" pitchFamily="34" charset="0"/>
                <a:cs typeface="Calibri" panose="020F0502020204030204" pitchFamily="34" charset="0"/>
              </a:rPr>
              <a:t> is named “</a:t>
            </a:r>
            <a:r>
              <a:rPr lang="en-US" b="1" i="0" dirty="0" err="1">
                <a:solidFill>
                  <a:srgbClr val="202122"/>
                </a:solidFill>
                <a:effectLst/>
                <a:latin typeface="Calibri" panose="020F0502020204030204" pitchFamily="34" charset="0"/>
                <a:cs typeface="Calibri" panose="020F0502020204030204" pitchFamily="34" charset="0"/>
              </a:rPr>
              <a:t>Badwater</a:t>
            </a:r>
            <a:r>
              <a:rPr lang="en-US" b="1" i="0" dirty="0">
                <a:solidFill>
                  <a:srgbClr val="202122"/>
                </a:solidFill>
                <a:effectLst/>
                <a:latin typeface="Calibri" panose="020F0502020204030204" pitchFamily="34" charset="0"/>
                <a:cs typeface="Calibri" panose="020F0502020204030204" pitchFamily="34" charset="0"/>
              </a:rPr>
              <a:t> Crater” after </a:t>
            </a:r>
            <a:r>
              <a:rPr lang="en-US" b="1" i="0" dirty="0" err="1">
                <a:solidFill>
                  <a:srgbClr val="202122"/>
                </a:solidFill>
                <a:effectLst/>
                <a:latin typeface="Calibri" panose="020F0502020204030204" pitchFamily="34" charset="0"/>
                <a:cs typeface="Calibri" panose="020F0502020204030204" pitchFamily="34" charset="0"/>
              </a:rPr>
              <a:t>Badwater</a:t>
            </a:r>
            <a:r>
              <a:rPr lang="en-US" b="1" i="0" dirty="0">
                <a:solidFill>
                  <a:srgbClr val="202122"/>
                </a:solidFill>
                <a:effectLst/>
                <a:latin typeface="Calibri" panose="020F0502020204030204" pitchFamily="34" charset="0"/>
                <a:cs typeface="Calibri" panose="020F0502020204030204" pitchFamily="34" charset="0"/>
              </a:rPr>
              <a:t> Basin in Death Valley. </a:t>
            </a:r>
            <a:endParaRPr lang="en-US" b="1" i="0" dirty="0">
              <a:effectLst/>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r>
              <a:rPr lang="en-US" b="1" i="0" dirty="0">
                <a:solidFill>
                  <a:srgbClr val="202122"/>
                </a:solidFill>
                <a:effectLst/>
                <a:latin typeface="Calibri" panose="020F0502020204030204" pitchFamily="34" charset="0"/>
                <a:cs typeface="Calibri" panose="020F0502020204030204" pitchFamily="34" charset="0"/>
              </a:rPr>
              <a:t>A giant lake may once have existed in the Hellas Basin.</a:t>
            </a:r>
            <a:r>
              <a:rPr lang="en-US" b="1" i="0" baseline="30000" dirty="0">
                <a:solidFill>
                  <a:srgbClr val="0645AD"/>
                </a:solidFill>
                <a:effectLst/>
                <a:latin typeface="Calibri" panose="020F0502020204030204" pitchFamily="34" charset="0"/>
                <a:cs typeface="Calibri" panose="020F0502020204030204" pitchFamily="34" charset="0"/>
              </a:rPr>
              <a:t> </a:t>
            </a:r>
            <a:r>
              <a:rPr lang="en-US" b="1" i="0" dirty="0">
                <a:solidFill>
                  <a:srgbClr val="202122"/>
                </a:solidFill>
                <a:effectLst/>
                <a:latin typeface="Calibri" panose="020F0502020204030204" pitchFamily="34" charset="0"/>
                <a:cs typeface="Calibri" panose="020F0502020204030204" pitchFamily="34" charset="0"/>
              </a:rPr>
              <a:t>Possible shorelines have been </a:t>
            </a:r>
            <a:r>
              <a:rPr lang="en-US" b="1" dirty="0">
                <a:solidFill>
                  <a:srgbClr val="202122"/>
                </a:solidFill>
                <a:latin typeface="Calibri" panose="020F0502020204030204" pitchFamily="34" charset="0"/>
                <a:cs typeface="Calibri" panose="020F0502020204030204" pitchFamily="34" charset="0"/>
              </a:rPr>
              <a:t>observed</a:t>
            </a:r>
            <a:r>
              <a:rPr lang="en-US" b="1" i="0" dirty="0">
                <a:solidFill>
                  <a:srgbClr val="202122"/>
                </a:solidFill>
                <a:effectLst/>
                <a:latin typeface="Calibri" panose="020F0502020204030204" pitchFamily="34" charset="0"/>
                <a:cs typeface="Calibri" panose="020F0502020204030204" pitchFamily="34" charset="0"/>
              </a:rPr>
              <a:t>. Large amounts of water ice may be located in the surrounding cliffs</a:t>
            </a:r>
            <a:r>
              <a:rPr lang="en-US" b="1" dirty="0">
                <a:solidFill>
                  <a:srgbClr val="202122"/>
                </a:solidFill>
                <a:latin typeface="Calibri" panose="020F0502020204030204" pitchFamily="34" charset="0"/>
                <a:cs typeface="Calibri" panose="020F0502020204030204" pitchFamily="34" charset="0"/>
              </a:rPr>
              <a:t> and in a</a:t>
            </a:r>
            <a:r>
              <a:rPr lang="en-US" b="1" i="0" dirty="0">
                <a:solidFill>
                  <a:srgbClr val="202122"/>
                </a:solidFill>
                <a:effectLst/>
                <a:latin typeface="Calibri" panose="020F0502020204030204" pitchFamily="34" charset="0"/>
                <a:cs typeface="Calibri" panose="020F0502020204030204" pitchFamily="34" charset="0"/>
              </a:rPr>
              <a:t>ncient g</a:t>
            </a:r>
            <a:r>
              <a:rPr lang="en-US" b="1" i="0" dirty="0">
                <a:solidFill>
                  <a:srgbClr val="333333"/>
                </a:solidFill>
                <a:effectLst/>
                <a:latin typeface="Calibri" panose="020F0502020204030204" pitchFamily="34" charset="0"/>
                <a:cs typeface="Calibri" panose="020F0502020204030204" pitchFamily="34" charset="0"/>
              </a:rPr>
              <a:t>laciers in craters north of </a:t>
            </a:r>
            <a:r>
              <a:rPr lang="en-US" b="1" dirty="0">
                <a:solidFill>
                  <a:srgbClr val="333333"/>
                </a:solidFill>
                <a:latin typeface="Calibri" panose="020F0502020204030204" pitchFamily="34" charset="0"/>
                <a:cs typeface="Calibri" panose="020F0502020204030204" pitchFamily="34" charset="0"/>
              </a:rPr>
              <a:t>Hellas basin. This could be a potential site for an ice harvesting station</a:t>
            </a:r>
            <a:r>
              <a:rPr lang="en-US" b="1" i="0" dirty="0">
                <a:solidFill>
                  <a:srgbClr val="333333"/>
                </a:solidFill>
                <a:effectLst/>
                <a:latin typeface="Calibri" panose="020F0502020204030204" pitchFamily="34" charset="0"/>
                <a:cs typeface="Calibri" panose="020F0502020204030204" pitchFamily="34" charset="0"/>
              </a:rPr>
              <a:t>. </a:t>
            </a:r>
          </a:p>
          <a:p>
            <a:endParaRPr lang="en-US" sz="9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The crater floor would also be a potential location for a geology science station. From the DC Spaceport to Dao </a:t>
            </a:r>
            <a:r>
              <a:rPr lang="en-US" b="1" dirty="0" err="1">
                <a:latin typeface="Calibri" panose="020F0502020204030204" pitchFamily="34" charset="0"/>
                <a:cs typeface="Calibri" panose="020F0502020204030204" pitchFamily="34" charset="0"/>
              </a:rPr>
              <a:t>Vallis</a:t>
            </a:r>
            <a:r>
              <a:rPr lang="en-US" b="1" dirty="0">
                <a:latin typeface="Calibri" panose="020F0502020204030204" pitchFamily="34" charset="0"/>
                <a:cs typeface="Calibri" panose="020F0502020204030204" pitchFamily="34" charset="0"/>
              </a:rPr>
              <a:t> (Death Valley) would be ~5,280 miles and at 40 mph would take ~13 sols. A 20-mph mule train from DC to an ice harvesting station would take ~ 24 sols.  </a:t>
            </a:r>
          </a:p>
          <a:p>
            <a:endParaRPr lang="en-US" sz="900" dirty="0">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1ED4E6E3-9514-422B-8867-5B609CEE7D86}"/>
              </a:ext>
            </a:extLst>
          </p:cNvPr>
          <p:cNvSpPr/>
          <p:nvPr/>
        </p:nvSpPr>
        <p:spPr>
          <a:xfrm>
            <a:off x="3631223" y="3009475"/>
            <a:ext cx="978408" cy="35441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ross 4">
            <a:extLst>
              <a:ext uri="{FF2B5EF4-FFF2-40B4-BE49-F238E27FC236}">
                <a16:creationId xmlns:a16="http://schemas.microsoft.com/office/drawing/2014/main" id="{40D43E22-9379-4848-9176-54840B9BD528}"/>
              </a:ext>
            </a:extLst>
          </p:cNvPr>
          <p:cNvSpPr/>
          <p:nvPr/>
        </p:nvSpPr>
        <p:spPr>
          <a:xfrm>
            <a:off x="4609631" y="3074584"/>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ircle: Hollow 6">
            <a:extLst>
              <a:ext uri="{FF2B5EF4-FFF2-40B4-BE49-F238E27FC236}">
                <a16:creationId xmlns:a16="http://schemas.microsoft.com/office/drawing/2014/main" id="{48794F36-56EF-4F38-910C-9A92C050B856}"/>
              </a:ext>
            </a:extLst>
          </p:cNvPr>
          <p:cNvSpPr/>
          <p:nvPr/>
        </p:nvSpPr>
        <p:spPr>
          <a:xfrm>
            <a:off x="2970440" y="1898561"/>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2344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5131669-C8AB-4270-9991-4814309C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
            <a:ext cx="8943975" cy="5772150"/>
          </a:xfrm>
          <a:prstGeom prst="rect">
            <a:avLst/>
          </a:prstGeom>
          <a:solidFill>
            <a:schemeClr val="accent3">
              <a:lumMod val="40000"/>
              <a:lumOff val="60000"/>
            </a:schemeClr>
          </a:solidFill>
        </p:spPr>
      </p:pic>
      <p:sp>
        <p:nvSpPr>
          <p:cNvPr id="5" name="TextBox 4">
            <a:extLst>
              <a:ext uri="{FF2B5EF4-FFF2-40B4-BE49-F238E27FC236}">
                <a16:creationId xmlns:a16="http://schemas.microsoft.com/office/drawing/2014/main" id="{C1A420A9-AAC2-47DE-A1C8-B714A1E1D389}"/>
              </a:ext>
            </a:extLst>
          </p:cNvPr>
          <p:cNvSpPr txBox="1"/>
          <p:nvPr/>
        </p:nvSpPr>
        <p:spPr>
          <a:xfrm>
            <a:off x="9122229" y="1063952"/>
            <a:ext cx="2869746" cy="5078313"/>
          </a:xfrm>
          <a:prstGeom prst="rect">
            <a:avLst/>
          </a:prstGeom>
          <a:noFill/>
        </p:spPr>
        <p:txBody>
          <a:bodyPr wrap="square">
            <a:spAutoFit/>
          </a:bodyPr>
          <a:lstStyle/>
          <a:p>
            <a:r>
              <a:rPr lang="en-US" b="1" dirty="0">
                <a:solidFill>
                  <a:srgbClr val="202122"/>
                </a:solidFill>
                <a:latin typeface="Calibri" panose="020F0502020204030204" pitchFamily="34" charset="0"/>
                <a:cs typeface="Calibri" panose="020F0502020204030204" pitchFamily="34" charset="0"/>
              </a:rPr>
              <a:t>D</a:t>
            </a:r>
            <a:r>
              <a:rPr lang="en-US" b="1" i="0" dirty="0">
                <a:solidFill>
                  <a:srgbClr val="202122"/>
                </a:solidFill>
                <a:effectLst/>
                <a:latin typeface="Calibri" panose="020F0502020204030204" pitchFamily="34" charset="0"/>
                <a:cs typeface="Calibri" panose="020F0502020204030204" pitchFamily="34" charset="0"/>
              </a:rPr>
              <a:t>uring winter in Hellas Crater, when the air is coldest and reaches its highest density</a:t>
            </a:r>
            <a:r>
              <a:rPr lang="en-US" b="1" dirty="0">
                <a:solidFill>
                  <a:srgbClr val="202122"/>
                </a:solidFill>
                <a:latin typeface="Calibri" panose="020F0502020204030204" pitchFamily="34" charset="0"/>
                <a:cs typeface="Calibri" panose="020F0502020204030204" pitchFamily="34" charset="0"/>
              </a:rPr>
              <a:t>, the air pressure </a:t>
            </a:r>
            <a:r>
              <a:rPr lang="en-US" b="1" i="0" dirty="0">
                <a:solidFill>
                  <a:srgbClr val="202122"/>
                </a:solidFill>
                <a:effectLst/>
                <a:latin typeface="Calibri" panose="020F0502020204030204" pitchFamily="34" charset="0"/>
                <a:cs typeface="Calibri" panose="020F0502020204030204" pitchFamily="34" charset="0"/>
              </a:rPr>
              <a:t>is 103% higher.</a:t>
            </a:r>
          </a:p>
          <a:p>
            <a:endParaRPr lang="en-US" sz="900" b="1" dirty="0">
              <a:solidFill>
                <a:srgbClr val="202122"/>
              </a:solidFill>
              <a:latin typeface="Calibri" panose="020F0502020204030204" pitchFamily="34" charset="0"/>
              <a:cs typeface="Calibri" panose="020F0502020204030204" pitchFamily="34" charset="0"/>
            </a:endParaRPr>
          </a:p>
          <a:p>
            <a:r>
              <a:rPr lang="en-US" b="1" i="0" dirty="0">
                <a:solidFill>
                  <a:srgbClr val="202122"/>
                </a:solidFill>
                <a:effectLst/>
                <a:latin typeface="Calibri" panose="020F0502020204030204" pitchFamily="34" charset="0"/>
                <a:cs typeface="Calibri" panose="020F0502020204030204" pitchFamily="34" charset="0"/>
              </a:rPr>
              <a:t>This could allow a </a:t>
            </a:r>
            <a:r>
              <a:rPr lang="en-US" b="1" dirty="0">
                <a:latin typeface="Calibri" panose="020F0502020204030204" pitchFamily="34" charset="0"/>
                <a:cs typeface="Calibri" panose="020F0502020204030204" pitchFamily="34" charset="0"/>
              </a:rPr>
              <a:t>liquid phase</a:t>
            </a:r>
            <a:r>
              <a:rPr lang="en-US" b="1" i="0" u="none" strike="noStrike" dirty="0">
                <a:effectLst/>
                <a:latin typeface="Calibri" panose="020F0502020204030204" pitchFamily="34" charset="0"/>
                <a:cs typeface="Calibri" panose="020F0502020204030204" pitchFamily="34" charset="0"/>
              </a:rPr>
              <a:t> of water</a:t>
            </a:r>
            <a:r>
              <a:rPr lang="en-US" b="1" i="0" dirty="0">
                <a:effectLst/>
                <a:latin typeface="Calibri" panose="020F0502020204030204" pitchFamily="34" charset="0"/>
                <a:cs typeface="Calibri" panose="020F0502020204030204" pitchFamily="34" charset="0"/>
              </a:rPr>
              <a:t> </a:t>
            </a:r>
            <a:r>
              <a:rPr lang="en-US" b="1" i="0" dirty="0">
                <a:solidFill>
                  <a:srgbClr val="202122"/>
                </a:solidFill>
                <a:effectLst/>
                <a:latin typeface="Calibri" panose="020F0502020204030204" pitchFamily="34" charset="0"/>
                <a:cs typeface="Calibri" panose="020F0502020204030204" pitchFamily="34" charset="0"/>
              </a:rPr>
              <a:t>under certain conditions of temperature, pressure, and dissolved salt content.</a:t>
            </a:r>
            <a:r>
              <a:rPr lang="en-US" b="1" i="0" baseline="30000" dirty="0">
                <a:solidFill>
                  <a:srgbClr val="0645AD"/>
                </a:solidFill>
                <a:effectLst/>
                <a:latin typeface="Calibri" panose="020F0502020204030204" pitchFamily="34" charset="0"/>
                <a:cs typeface="Calibri" panose="020F0502020204030204" pitchFamily="34" charset="0"/>
              </a:rPr>
              <a:t> </a:t>
            </a:r>
          </a:p>
          <a:p>
            <a:endParaRPr lang="en-US" sz="900" b="1" dirty="0">
              <a:solidFill>
                <a:srgbClr val="202122"/>
              </a:solidFill>
              <a:latin typeface="Calibri" panose="020F0502020204030204" pitchFamily="34" charset="0"/>
              <a:cs typeface="Calibri" panose="020F0502020204030204" pitchFamily="34" charset="0"/>
            </a:endParaRPr>
          </a:p>
          <a:p>
            <a:r>
              <a:rPr lang="en-US" b="1" dirty="0">
                <a:solidFill>
                  <a:srgbClr val="202122"/>
                </a:solidFill>
                <a:latin typeface="Calibri" panose="020F0502020204030204" pitchFamily="34" charset="0"/>
                <a:cs typeface="Calibri" panose="020F0502020204030204" pitchFamily="34" charset="0"/>
              </a:rPr>
              <a:t>Some outflow channels extending into Hellas in the northeast are low enough for liquid water to exist around Martian noon when above freezing.</a:t>
            </a:r>
          </a:p>
          <a:p>
            <a:endParaRPr lang="en-US" sz="900" b="1" dirty="0">
              <a:latin typeface="Calibri" panose="020F0502020204030204" pitchFamily="34" charset="0"/>
              <a:cs typeface="Calibri" panose="020F0502020204030204" pitchFamily="34" charset="0"/>
            </a:endParaRPr>
          </a:p>
          <a:p>
            <a:endParaRPr lang="en-US" sz="900" dirty="0">
              <a:solidFill>
                <a:srgbClr val="20212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9D22A3C-AFE3-4511-A3A9-857CCF56CC24}"/>
              </a:ext>
            </a:extLst>
          </p:cNvPr>
          <p:cNvSpPr txBox="1"/>
          <p:nvPr/>
        </p:nvSpPr>
        <p:spPr>
          <a:xfrm>
            <a:off x="1839286" y="6315075"/>
            <a:ext cx="6161714" cy="369332"/>
          </a:xfrm>
          <a:prstGeom prst="rect">
            <a:avLst/>
          </a:prstGeom>
          <a:noFill/>
        </p:spPr>
        <p:txBody>
          <a:bodyPr wrap="square">
            <a:spAutoFit/>
          </a:bodyPr>
          <a:lstStyle/>
          <a:p>
            <a:r>
              <a:rPr lang="en-US" b="1" i="0" dirty="0">
                <a:solidFill>
                  <a:srgbClr val="202122"/>
                </a:solidFill>
                <a:effectLst/>
                <a:latin typeface="Calibri" panose="020F0502020204030204" pitchFamily="34" charset="0"/>
                <a:cs typeface="Calibri" panose="020F0502020204030204" pitchFamily="34" charset="0"/>
              </a:rPr>
              <a:t>Apparent viscous flow features on the floor of Hellas Basin</a:t>
            </a:r>
            <a:endParaRPr lang="en-US"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8C982D4-BFAB-4C6B-AAE7-7452A7D7A89A}"/>
              </a:ext>
            </a:extLst>
          </p:cNvPr>
          <p:cNvSpPr txBox="1"/>
          <p:nvPr/>
        </p:nvSpPr>
        <p:spPr>
          <a:xfrm>
            <a:off x="9122229" y="519793"/>
            <a:ext cx="2869746" cy="369332"/>
          </a:xfrm>
          <a:prstGeom prst="rect">
            <a:avLst/>
          </a:prstGeom>
          <a:noFill/>
        </p:spPr>
        <p:txBody>
          <a:bodyPr wrap="square">
            <a:spAutoFit/>
          </a:bodyPr>
          <a:lstStyle/>
          <a:p>
            <a:r>
              <a:rPr lang="en-US" altLang="en-US" b="1" u="sng" dirty="0"/>
              <a:t>Low Point in Hellas Basin</a:t>
            </a:r>
            <a:endParaRPr lang="en-US" b="1" u="sng" dirty="0"/>
          </a:p>
        </p:txBody>
      </p:sp>
    </p:spTree>
    <p:extLst>
      <p:ext uri="{BB962C8B-B14F-4D97-AF65-F5344CB8AC3E}">
        <p14:creationId xmlns:p14="http://schemas.microsoft.com/office/powerpoint/2010/main" val="3764377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A944DD0E-8592-4AA5-942B-9FEB4A98A16F}"/>
              </a:ext>
            </a:extLst>
          </p:cNvPr>
          <p:cNvSpPr>
            <a:spLocks noGrp="1" noChangeArrowheads="1"/>
          </p:cNvSpPr>
          <p:nvPr>
            <p:ph type="title"/>
          </p:nvPr>
        </p:nvSpPr>
        <p:spPr>
          <a:xfrm>
            <a:off x="2155371" y="75884"/>
            <a:ext cx="8077200" cy="412750"/>
          </a:xfrm>
        </p:spPr>
        <p:txBody>
          <a:bodyPr>
            <a:normAutofit fontScale="90000"/>
          </a:bodyPr>
          <a:lstStyle/>
          <a:p>
            <a:r>
              <a:rPr lang="en-US" altLang="en-US" dirty="0"/>
              <a:t>Ancient Glaciers on Mars?</a:t>
            </a:r>
          </a:p>
        </p:txBody>
      </p:sp>
      <p:pic>
        <p:nvPicPr>
          <p:cNvPr id="139267" name="Picture 2" descr="Reddish terrain with craters on the left, and the same terrain but with white patches filling the craters on right.">
            <a:extLst>
              <a:ext uri="{FF2B5EF4-FFF2-40B4-BE49-F238E27FC236}">
                <a16:creationId xmlns:a16="http://schemas.microsoft.com/office/drawing/2014/main" id="{8DCA4AED-770D-41DF-AFDB-645565809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7055"/>
            <a:ext cx="8535270" cy="551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C223B08-8931-4FFE-AFC8-9F609E612988}"/>
              </a:ext>
            </a:extLst>
          </p:cNvPr>
          <p:cNvSpPr txBox="1">
            <a:spLocks noChangeArrowheads="1"/>
          </p:cNvSpPr>
          <p:nvPr/>
        </p:nvSpPr>
        <p:spPr bwMode="auto">
          <a:xfrm>
            <a:off x="8697686" y="820593"/>
            <a:ext cx="3352799"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latin typeface="Calibri" panose="020F0502020204030204" pitchFamily="34" charset="0"/>
                <a:cs typeface="Calibri" panose="020F0502020204030204" pitchFamily="34" charset="0"/>
              </a:rPr>
              <a:t>Glaciers below three craters in the Hellas region of Mars, now covered by rocky debris (left) and what they might look like if the ice was exposed (right).  </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Mars’ glaciers are frozen in place and covered by rocky debris for over 300 million years. </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Boulders on the Martian glaciers are in distinct bands on the surfaces of the glaciers, indicating multiple ice ages over hundreds of millions of years.</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Rocks and gases trapped inside these glaciers would be a place to search for fossils or other biomarkers of ancient microbes.</a:t>
            </a:r>
          </a:p>
        </p:txBody>
      </p:sp>
      <p:sp>
        <p:nvSpPr>
          <p:cNvPr id="8" name="TextBox 7">
            <a:extLst>
              <a:ext uri="{FF2B5EF4-FFF2-40B4-BE49-F238E27FC236}">
                <a16:creationId xmlns:a16="http://schemas.microsoft.com/office/drawing/2014/main" id="{21B101E1-1A3F-4C18-AA6F-21EE0BD039BD}"/>
              </a:ext>
            </a:extLst>
          </p:cNvPr>
          <p:cNvSpPr txBox="1"/>
          <p:nvPr/>
        </p:nvSpPr>
        <p:spPr>
          <a:xfrm>
            <a:off x="1" y="6248400"/>
            <a:ext cx="12475028" cy="369332"/>
          </a:xfrm>
          <a:prstGeom prst="rect">
            <a:avLst/>
          </a:prstGeom>
          <a:noFill/>
        </p:spPr>
        <p:txBody>
          <a:bodyPr wrap="square">
            <a:spAutoFit/>
          </a:bodyPr>
          <a:lstStyle/>
          <a:p>
            <a:r>
              <a:rPr lang="en-US" altLang="en-US" dirty="0">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000"/>
                                        <p:tgtEl>
                                          <p:spTgt spid="7">
                                            <p:txEl>
                                              <p:pRg st="6" end="6"/>
                                            </p:txEl>
                                          </p:spTgt>
                                        </p:tgtEl>
                                      </p:cBhvr>
                                    </p:animEffect>
                                    <p:anim calcmode="lin" valueType="num">
                                      <p:cBhvr>
                                        <p:cTn id="2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34498" name="Title 1">
            <a:extLst>
              <a:ext uri="{FF2B5EF4-FFF2-40B4-BE49-F238E27FC236}">
                <a16:creationId xmlns:a16="http://schemas.microsoft.com/office/drawing/2014/main" id="{CAC4A78E-5AD5-4431-A78A-B4C215B7304D}"/>
              </a:ext>
            </a:extLst>
          </p:cNvPr>
          <p:cNvSpPr>
            <a:spLocks noGrp="1" noChangeArrowheads="1"/>
          </p:cNvSpPr>
          <p:nvPr>
            <p:ph type="title"/>
          </p:nvPr>
        </p:nvSpPr>
        <p:spPr>
          <a:xfrm>
            <a:off x="2020765" y="79459"/>
            <a:ext cx="8046427" cy="460537"/>
          </a:xfrm>
        </p:spPr>
        <p:txBody>
          <a:bodyPr>
            <a:normAutofit fontScale="90000"/>
          </a:bodyPr>
          <a:lstStyle/>
          <a:p>
            <a:r>
              <a:rPr lang="en-US" altLang="en-US" dirty="0">
                <a:latin typeface="Calibri" panose="020F0502020204030204" pitchFamily="34" charset="0"/>
                <a:cs typeface="Calibri" panose="020F0502020204030204" pitchFamily="34" charset="0"/>
              </a:rPr>
              <a:t>Lakes Below the South Pole of Mars?</a:t>
            </a:r>
          </a:p>
        </p:txBody>
      </p:sp>
      <p:sp>
        <p:nvSpPr>
          <p:cNvPr id="3" name="Content Placeholder 2">
            <a:extLst>
              <a:ext uri="{FF2B5EF4-FFF2-40B4-BE49-F238E27FC236}">
                <a16:creationId xmlns:a16="http://schemas.microsoft.com/office/drawing/2014/main" id="{8C9BA08A-F864-4D5B-B845-B52690CB3537}"/>
              </a:ext>
            </a:extLst>
          </p:cNvPr>
          <p:cNvSpPr>
            <a:spLocks noGrp="1" noChangeArrowheads="1"/>
          </p:cNvSpPr>
          <p:nvPr>
            <p:ph idx="1"/>
          </p:nvPr>
        </p:nvSpPr>
        <p:spPr>
          <a:xfrm>
            <a:off x="5812971" y="725977"/>
            <a:ext cx="6197321" cy="4786800"/>
          </a:xfrm>
        </p:spPr>
        <p:txBody>
          <a:bodyPr>
            <a:noAutofit/>
          </a:bodyPr>
          <a:lstStyle/>
          <a:p>
            <a:r>
              <a:rPr lang="en-US" altLang="en-US" b="1" dirty="0">
                <a:solidFill>
                  <a:schemeClr val="tx1"/>
                </a:solidFill>
                <a:latin typeface="Calibri" panose="020F0502020204030204" pitchFamily="34" charset="0"/>
                <a:cs typeface="Calibri" panose="020F0502020204030204" pitchFamily="34" charset="0"/>
              </a:rPr>
              <a:t>Using radar,  an underground saltwater lake about 18 miles across was recently found in the Ultimi </a:t>
            </a:r>
            <a:r>
              <a:rPr lang="en-US" altLang="en-US" b="1" dirty="0" err="1">
                <a:solidFill>
                  <a:schemeClr val="tx1"/>
                </a:solidFill>
                <a:latin typeface="Calibri" panose="020F0502020204030204" pitchFamily="34" charset="0"/>
                <a:cs typeface="Calibri" panose="020F0502020204030204" pitchFamily="34" charset="0"/>
              </a:rPr>
              <a:t>Scopuli</a:t>
            </a:r>
            <a:r>
              <a:rPr lang="en-US" altLang="en-US" b="1" dirty="0">
                <a:solidFill>
                  <a:schemeClr val="tx1"/>
                </a:solidFill>
                <a:latin typeface="Calibri" panose="020F0502020204030204" pitchFamily="34" charset="0"/>
                <a:cs typeface="Calibri" panose="020F0502020204030204" pitchFamily="34" charset="0"/>
              </a:rPr>
              <a:t> region of Planum </a:t>
            </a:r>
            <a:r>
              <a:rPr lang="en-US" altLang="en-US" b="1" dirty="0" err="1">
                <a:solidFill>
                  <a:schemeClr val="tx1"/>
                </a:solidFill>
                <a:latin typeface="Calibri" panose="020F0502020204030204" pitchFamily="34" charset="0"/>
                <a:cs typeface="Calibri" panose="020F0502020204030204" pitchFamily="34" charset="0"/>
              </a:rPr>
              <a:t>Australe</a:t>
            </a:r>
            <a:r>
              <a:rPr lang="en-US" altLang="en-US" b="1" dirty="0">
                <a:solidFill>
                  <a:schemeClr val="tx1"/>
                </a:solidFill>
                <a:latin typeface="Calibri" panose="020F0502020204030204" pitchFamily="34" charset="0"/>
                <a:cs typeface="Calibri" panose="020F0502020204030204" pitchFamily="34" charset="0"/>
              </a:rPr>
              <a:t>. In 2020, three adjacent smaller lakes were  found, each measuring a few miles across. </a:t>
            </a:r>
          </a:p>
          <a:p>
            <a:r>
              <a:rPr lang="en-US" altLang="en-US" b="1" dirty="0">
                <a:solidFill>
                  <a:schemeClr val="tx1"/>
                </a:solidFill>
                <a:latin typeface="Calibri" panose="020F0502020204030204" pitchFamily="34" charset="0"/>
                <a:cs typeface="Calibri" panose="020F0502020204030204" pitchFamily="34" charset="0"/>
              </a:rPr>
              <a:t>Altogether these lakes cover an area of about 29,000 square miles or about the size of South Carolina. However, the brine is ~3,000 ft deep. A remote biology science station could explore these underground brine lakes once new drilling technologies are available. </a:t>
            </a:r>
          </a:p>
          <a:p>
            <a:r>
              <a:rPr lang="en-US" altLang="en-US" b="1" dirty="0">
                <a:solidFill>
                  <a:schemeClr val="tx1"/>
                </a:solidFill>
                <a:latin typeface="Calibri" panose="020F0502020204030204" pitchFamily="34" charset="0"/>
                <a:cs typeface="Calibri" panose="020F0502020204030204" pitchFamily="34" charset="0"/>
              </a:rPr>
              <a:t>The waters are likely hyper-saline perchlorate brines, known to form at Martian polar regions and which have survived for an extended period of time below freezing temperatures. It is possible that early Martian microbial life may also have survived in the briny lakes.</a:t>
            </a:r>
          </a:p>
          <a:p>
            <a:r>
              <a:rPr lang="en-US" altLang="en-US" b="1" dirty="0">
                <a:solidFill>
                  <a:schemeClr val="tx1"/>
                </a:solidFill>
                <a:latin typeface="Calibri" panose="020F0502020204030204" pitchFamily="34" charset="0"/>
                <a:cs typeface="Calibri" panose="020F0502020204030204" pitchFamily="34" charset="0"/>
              </a:rPr>
              <a:t>Using these lakes as potential water sources for the northern latitudes would be problematic, as they are opposite the Hellas and Argyre Basins and travel from the Acheron Spaceport would be quite lengthy and arduous over the heavily cratered Southern Highlands. The best access may be by shuttle from a Spaceport on Phobos.</a:t>
            </a:r>
          </a:p>
        </p:txBody>
      </p:sp>
      <p:pic>
        <p:nvPicPr>
          <p:cNvPr id="244740" name="Picture 4" descr="White patch in brownish terrain with small gray square labeled study area.">
            <a:extLst>
              <a:ext uri="{FF2B5EF4-FFF2-40B4-BE49-F238E27FC236}">
                <a16:creationId xmlns:a16="http://schemas.microsoft.com/office/drawing/2014/main" id="{21400815-DD4B-4B82-BCC1-89CBA123C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0962"/>
            <a:ext cx="27813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6" descr="Black and white horizontal lines with short horizontal streak of blue, features labeled.">
            <a:extLst>
              <a:ext uri="{FF2B5EF4-FFF2-40B4-BE49-F238E27FC236}">
                <a16:creationId xmlns:a16="http://schemas.microsoft.com/office/drawing/2014/main" id="{8F28E287-3CEC-4B09-A67B-917A4E2FC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3883025"/>
            <a:ext cx="27844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10;&#10;Description automatically generated">
            <a:extLst>
              <a:ext uri="{FF2B5EF4-FFF2-40B4-BE49-F238E27FC236}">
                <a16:creationId xmlns:a16="http://schemas.microsoft.com/office/drawing/2014/main" id="{F07AC2DE-03E0-4DD3-ADB4-8AF3CEB96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5405"/>
            <a:ext cx="5565775" cy="3293651"/>
          </a:xfrm>
          <a:prstGeom prst="rect">
            <a:avLst/>
          </a:prstGeom>
        </p:spPr>
      </p:pic>
      <p:sp>
        <p:nvSpPr>
          <p:cNvPr id="21" name="Arrow: Right 20">
            <a:extLst>
              <a:ext uri="{FF2B5EF4-FFF2-40B4-BE49-F238E27FC236}">
                <a16:creationId xmlns:a16="http://schemas.microsoft.com/office/drawing/2014/main" id="{63C99262-D6FD-45FA-B53E-F4B44621AEAE}"/>
              </a:ext>
            </a:extLst>
          </p:cNvPr>
          <p:cNvSpPr/>
          <p:nvPr/>
        </p:nvSpPr>
        <p:spPr>
          <a:xfrm rot="18141311">
            <a:off x="2140921" y="2547999"/>
            <a:ext cx="692157" cy="258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17714A4-B60C-4BC3-816D-6D842C582521}"/>
              </a:ext>
            </a:extLst>
          </p:cNvPr>
          <p:cNvSpPr/>
          <p:nvPr/>
        </p:nvSpPr>
        <p:spPr>
          <a:xfrm rot="12535375">
            <a:off x="2891197" y="3079106"/>
            <a:ext cx="692157" cy="258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7CD91782-858E-4B55-9351-3B3A358707E8}"/>
              </a:ext>
            </a:extLst>
          </p:cNvPr>
          <p:cNvSpPr/>
          <p:nvPr/>
        </p:nvSpPr>
        <p:spPr>
          <a:xfrm rot="12535375">
            <a:off x="4063505" y="2186537"/>
            <a:ext cx="692157" cy="258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740E6A08-361E-473C-8D4F-D872053D2266}"/>
              </a:ext>
            </a:extLst>
          </p:cNvPr>
          <p:cNvSpPr/>
          <p:nvPr/>
        </p:nvSpPr>
        <p:spPr>
          <a:xfrm rot="270645">
            <a:off x="907065" y="1666476"/>
            <a:ext cx="692157" cy="258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740"/>
                                        </p:tgtEl>
                                        <p:attrNameLst>
                                          <p:attrName>style.visibility</p:attrName>
                                        </p:attrNameLst>
                                      </p:cBhvr>
                                      <p:to>
                                        <p:strVal val="visible"/>
                                      </p:to>
                                    </p:set>
                                    <p:animEffect transition="in" filter="fade">
                                      <p:cBhvr>
                                        <p:cTn id="32" dur="500"/>
                                        <p:tgtEl>
                                          <p:spTgt spid="2447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4742"/>
                                        </p:tgtEl>
                                        <p:attrNameLst>
                                          <p:attrName>style.visibility</p:attrName>
                                        </p:attrNameLst>
                                      </p:cBhvr>
                                      <p:to>
                                        <p:strVal val="visible"/>
                                      </p:to>
                                    </p:set>
                                    <p:animEffect transition="in" filter="fade">
                                      <p:cBhvr>
                                        <p:cTn id="42" dur="500"/>
                                        <p:tgtEl>
                                          <p:spTgt spid="2447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1000"/>
                                        <p:tgtEl>
                                          <p:spTgt spid="3">
                                            <p:txEl>
                                              <p:pRg st="3" end="3"/>
                                            </p:txEl>
                                          </p:spTgt>
                                        </p:tgtEl>
                                      </p:cBhvr>
                                    </p:animEffect>
                                    <p:anim calcmode="lin" valueType="num">
                                      <p:cBhvr>
                                        <p:cTn id="5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DE365E-E4D6-4877-A0A5-D08A44B18F48}"/>
              </a:ext>
            </a:extLst>
          </p:cNvPr>
          <p:cNvSpPr txBox="1"/>
          <p:nvPr/>
        </p:nvSpPr>
        <p:spPr>
          <a:xfrm>
            <a:off x="5616792" y="592622"/>
            <a:ext cx="6336844" cy="1200329"/>
          </a:xfrm>
          <a:prstGeom prst="rect">
            <a:avLst/>
          </a:prstGeom>
          <a:noFill/>
        </p:spPr>
        <p:txBody>
          <a:bodyPr wrap="square">
            <a:spAutoFit/>
          </a:bodyPr>
          <a:lstStyle/>
          <a:p>
            <a:r>
              <a:rPr lang="en-US" b="1" u="sng" dirty="0">
                <a:solidFill>
                  <a:schemeClr val="bg1"/>
                </a:solidFill>
                <a:latin typeface="Calibri" panose="020F0502020204030204" pitchFamily="34" charset="0"/>
                <a:cs typeface="Calibri" panose="020F0502020204030204" pitchFamily="34" charset="0"/>
              </a:rPr>
              <a:t>Phobos</a:t>
            </a:r>
            <a:r>
              <a:rPr lang="en-US" b="1" dirty="0">
                <a:solidFill>
                  <a:schemeClr val="bg1"/>
                </a:solidFill>
                <a:latin typeface="Calibri" panose="020F0502020204030204" pitchFamily="34" charset="0"/>
                <a:cs typeface="Calibri" panose="020F0502020204030204" pitchFamily="34" charset="0"/>
              </a:rPr>
              <a:t>, like Earth's Moon, always presents the same face to the planet. </a:t>
            </a:r>
            <a:r>
              <a:rPr lang="en-US" altLang="en-US" b="1" dirty="0">
                <a:solidFill>
                  <a:schemeClr val="bg1"/>
                </a:solidFill>
                <a:latin typeface="Calibri" panose="020F0502020204030204" pitchFamily="34" charset="0"/>
                <a:cs typeface="Calibri" panose="020F0502020204030204" pitchFamily="34" charset="0"/>
              </a:rPr>
              <a:t>Phobos is ~16 x 13 x 11 miles wide (about 3 times the size of Washington DC). Stickney crater on Phobos is 5.6 miles in diameter. The smaller crater inside is ~1.2 miles in diameter.</a:t>
            </a:r>
            <a:endParaRPr lang="en-US" b="1" dirty="0">
              <a:solidFill>
                <a:schemeClr val="bg1"/>
              </a:solidFill>
            </a:endParaRPr>
          </a:p>
        </p:txBody>
      </p:sp>
      <p:pic>
        <p:nvPicPr>
          <p:cNvPr id="9" name="Picture 8">
            <a:extLst>
              <a:ext uri="{FF2B5EF4-FFF2-40B4-BE49-F238E27FC236}">
                <a16:creationId xmlns:a16="http://schemas.microsoft.com/office/drawing/2014/main" id="{81389E4E-15A9-4446-AC13-BD000359B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5418671" cy="535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Very large crater on blue and pink landscape with many small craters.">
            <a:extLst>
              <a:ext uri="{FF2B5EF4-FFF2-40B4-BE49-F238E27FC236}">
                <a16:creationId xmlns:a16="http://schemas.microsoft.com/office/drawing/2014/main" id="{344E6DA1-6A06-4ECF-9A98-B7F43AE30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266" y="2066192"/>
            <a:ext cx="6584734" cy="479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538477B-DFDF-48C3-877F-91C24D072551}"/>
              </a:ext>
            </a:extLst>
          </p:cNvPr>
          <p:cNvSpPr txBox="1"/>
          <p:nvPr/>
        </p:nvSpPr>
        <p:spPr>
          <a:xfrm>
            <a:off x="95615" y="5446573"/>
            <a:ext cx="5227436" cy="1200329"/>
          </a:xfrm>
          <a:prstGeom prst="rect">
            <a:avLst/>
          </a:prstGeom>
          <a:noFill/>
        </p:spPr>
        <p:txBody>
          <a:bodyPr wrap="square">
            <a:spAutoFit/>
          </a:bodyPr>
          <a:lstStyle/>
          <a:p>
            <a:r>
              <a:rPr lang="en-US" altLang="en-US" b="1" dirty="0">
                <a:solidFill>
                  <a:schemeClr val="bg1"/>
                </a:solidFill>
                <a:latin typeface="Calibri" panose="020F0502020204030204" pitchFamily="34" charset="0"/>
                <a:cs typeface="Calibri" panose="020F0502020204030204" pitchFamily="34" charset="0"/>
              </a:rPr>
              <a:t>Due to orbit of Phobos, the Stickney Crater is shielded from direct solar radiation and cosmic rays 2/3 of the time. This could be a good location for a “gateway” spaceport to the surface of Mars</a:t>
            </a:r>
            <a:r>
              <a:rPr lang="en-US" altLang="en-US" dirty="0">
                <a:solidFill>
                  <a:schemeClr val="bg1"/>
                </a:solidFill>
                <a:latin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p:txBody>
      </p:sp>
      <p:pic>
        <p:nvPicPr>
          <p:cNvPr id="1032" name="Picture 8" descr="Artist's concept of an astronaut working on the Martian moon Phobos, mining materials, with a small ascent vehicle and Mars in the night sky.">
            <a:extLst>
              <a:ext uri="{FF2B5EF4-FFF2-40B4-BE49-F238E27FC236}">
                <a16:creationId xmlns:a16="http://schemas.microsoft.com/office/drawing/2014/main" id="{AAAE8F9E-8069-418D-AB7E-5F584056E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266" y="3868614"/>
            <a:ext cx="1868366" cy="29893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E3CB10-E51A-478B-AED5-A9D005C9F3D0}"/>
              </a:ext>
            </a:extLst>
          </p:cNvPr>
          <p:cNvSpPr txBox="1"/>
          <p:nvPr/>
        </p:nvSpPr>
        <p:spPr>
          <a:xfrm>
            <a:off x="5607266" y="192512"/>
            <a:ext cx="6346370" cy="400110"/>
          </a:xfrm>
          <a:prstGeom prst="rect">
            <a:avLst/>
          </a:prstGeom>
          <a:noFill/>
        </p:spPr>
        <p:txBody>
          <a:bodyPr wrap="square">
            <a:spAutoFit/>
          </a:bodyPr>
          <a:lstStyle/>
          <a:p>
            <a:r>
              <a:rPr lang="en-US" altLang="en-US" sz="2000" b="1" dirty="0">
                <a:solidFill>
                  <a:schemeClr val="bg1"/>
                </a:solidFill>
                <a:latin typeface="Calibri" panose="020F0502020204030204" pitchFamily="34" charset="0"/>
                <a:cs typeface="Calibri" panose="020F0502020204030204" pitchFamily="34" charset="0"/>
              </a:rPr>
              <a:t>Our 1</a:t>
            </a:r>
            <a:r>
              <a:rPr lang="en-US" altLang="en-US" sz="2000" b="1" baseline="30000" dirty="0">
                <a:solidFill>
                  <a:schemeClr val="bg1"/>
                </a:solidFill>
                <a:latin typeface="Calibri" panose="020F0502020204030204" pitchFamily="34" charset="0"/>
                <a:cs typeface="Calibri" panose="020F0502020204030204" pitchFamily="34" charset="0"/>
              </a:rPr>
              <a:t>st</a:t>
            </a:r>
            <a:r>
              <a:rPr lang="en-US" altLang="en-US" sz="2000" b="1" dirty="0">
                <a:solidFill>
                  <a:schemeClr val="bg1"/>
                </a:solidFill>
                <a:latin typeface="Calibri" panose="020F0502020204030204" pitchFamily="34" charset="0"/>
                <a:cs typeface="Calibri" panose="020F0502020204030204" pitchFamily="34" charset="0"/>
              </a:rPr>
              <a:t> Stop is the Mars “Gateway” Spaceport on Phobos</a:t>
            </a:r>
            <a:endParaRPr lang="en-US" sz="2000" b="1" dirty="0">
              <a:solidFill>
                <a:schemeClr val="bg1"/>
              </a:solidFill>
              <a:latin typeface="Calibri" panose="020F0502020204030204" pitchFamily="34" charset="0"/>
              <a:cs typeface="Calibri" panose="020F0502020204030204" pitchFamily="34" charset="0"/>
            </a:endParaRPr>
          </a:p>
        </p:txBody>
      </p:sp>
      <p:sp>
        <p:nvSpPr>
          <p:cNvPr id="8" name="Arrow: Right 7">
            <a:extLst>
              <a:ext uri="{FF2B5EF4-FFF2-40B4-BE49-F238E27FC236}">
                <a16:creationId xmlns:a16="http://schemas.microsoft.com/office/drawing/2014/main" id="{6A4A1710-B536-4F3D-9962-78A9C746AC04}"/>
              </a:ext>
            </a:extLst>
          </p:cNvPr>
          <p:cNvSpPr/>
          <p:nvPr/>
        </p:nvSpPr>
        <p:spPr>
          <a:xfrm rot="7140239">
            <a:off x="8628184" y="19792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EF226BC-6D4F-4FEF-91D8-A0ABF98423A8}"/>
              </a:ext>
            </a:extLst>
          </p:cNvPr>
          <p:cNvSpPr/>
          <p:nvPr/>
        </p:nvSpPr>
        <p:spPr>
          <a:xfrm>
            <a:off x="5418669" y="335305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8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1000"/>
                                        <p:tgtEl>
                                          <p:spTgt spid="12">
                                            <p:txEl>
                                              <p:pRg st="0" end="0"/>
                                            </p:txEl>
                                          </p:spTgt>
                                        </p:tgtEl>
                                      </p:cBhvr>
                                    </p:animEffect>
                                    <p:anim calcmode="lin" valueType="num">
                                      <p:cBhvr>
                                        <p:cTn id="3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anim calcmode="lin" valueType="num">
                                      <p:cBhvr>
                                        <p:cTn id="39" dur="500" fill="hold"/>
                                        <p:tgtEl>
                                          <p:spTgt spid="1032"/>
                                        </p:tgtEl>
                                        <p:attrNameLst>
                                          <p:attrName>ppt_w</p:attrName>
                                        </p:attrNameLst>
                                      </p:cBhvr>
                                      <p:tavLst>
                                        <p:tav tm="0">
                                          <p:val>
                                            <p:fltVal val="0"/>
                                          </p:val>
                                        </p:tav>
                                        <p:tav tm="100000">
                                          <p:val>
                                            <p:strVal val="#ppt_w"/>
                                          </p:val>
                                        </p:tav>
                                      </p:tavLst>
                                    </p:anim>
                                    <p:anim calcmode="lin" valueType="num">
                                      <p:cBhvr>
                                        <p:cTn id="40" dur="500" fill="hold"/>
                                        <p:tgtEl>
                                          <p:spTgt spid="1032"/>
                                        </p:tgtEl>
                                        <p:attrNameLst>
                                          <p:attrName>ppt_h</p:attrName>
                                        </p:attrNameLst>
                                      </p:cBhvr>
                                      <p:tavLst>
                                        <p:tav tm="0">
                                          <p:val>
                                            <p:fltVal val="0"/>
                                          </p:val>
                                        </p:tav>
                                        <p:tav tm="100000">
                                          <p:val>
                                            <p:strVal val="#ppt_h"/>
                                          </p:val>
                                        </p:tav>
                                      </p:tavLst>
                                    </p:anim>
                                    <p:animEffect transition="in" filter="fade">
                                      <p:cBhvr>
                                        <p:cTn id="4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descr="Feathery clouds on Mars in white on gray.">
            <a:extLst>
              <a:ext uri="{FF2B5EF4-FFF2-40B4-BE49-F238E27FC236}">
                <a16:creationId xmlns:a16="http://schemas.microsoft.com/office/drawing/2014/main" id="{628DAE07-E615-4399-9ECA-AE0E01D25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635115" cy="444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F489B23-1FB4-4D07-9B48-21A628E8EE57}"/>
              </a:ext>
            </a:extLst>
          </p:cNvPr>
          <p:cNvSpPr txBox="1"/>
          <p:nvPr/>
        </p:nvSpPr>
        <p:spPr>
          <a:xfrm>
            <a:off x="8834361" y="377399"/>
            <a:ext cx="3202308" cy="1754326"/>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Image taken </a:t>
            </a:r>
            <a:r>
              <a:rPr lang="fr-FR" altLang="en-US" b="1" dirty="0">
                <a:latin typeface="Calibri" panose="020F0502020204030204" pitchFamily="34" charset="0"/>
                <a:cs typeface="Calibri" panose="020F0502020204030204" pitchFamily="34" charset="0"/>
              </a:rPr>
              <a:t>25 May 2019 by </a:t>
            </a:r>
            <a:r>
              <a:rPr lang="en-US" altLang="en-US" b="1" dirty="0">
                <a:latin typeface="Calibri" panose="020F0502020204030204" pitchFamily="34" charset="0"/>
                <a:cs typeface="Calibri" panose="020F0502020204030204" pitchFamily="34" charset="0"/>
              </a:rPr>
              <a:t>the Curiosity rover showing sunlit clouds high in the Martian sky. Seen shining after sunset, these are noctilucent clouds, or night-shining clouds</a:t>
            </a:r>
            <a:r>
              <a:rPr lang="en-US" altLang="en-US" dirty="0">
                <a:latin typeface="Calibri" panose="020F0502020204030204" pitchFamily="34" charset="0"/>
                <a:cs typeface="Calibri" panose="020F0502020204030204" pitchFamily="34" charset="0"/>
              </a:rPr>
              <a:t>. </a:t>
            </a:r>
            <a:endParaRPr lang="en-US" altLang="en-US" i="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0CB08E5-0E35-4A27-95F7-2B5E2845D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997" y="2219311"/>
            <a:ext cx="2662908" cy="283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639064F-C074-423B-A887-C0514B7CAB3C}"/>
              </a:ext>
            </a:extLst>
          </p:cNvPr>
          <p:cNvSpPr txBox="1"/>
          <p:nvPr/>
        </p:nvSpPr>
        <p:spPr>
          <a:xfrm>
            <a:off x="9003324" y="5103674"/>
            <a:ext cx="3033345" cy="1477328"/>
          </a:xfrm>
          <a:prstGeom prst="rect">
            <a:avLst/>
          </a:prstGeom>
          <a:noFill/>
        </p:spPr>
        <p:txBody>
          <a:bodyPr wrap="square">
            <a:spAutoFit/>
          </a:bodyPr>
          <a:lstStyle/>
          <a:p>
            <a:pPr>
              <a:defRPr/>
            </a:pPr>
            <a:r>
              <a:rPr lang="en-US" altLang="en-US" b="1" dirty="0">
                <a:latin typeface="Calibri" panose="020F0502020204030204" pitchFamily="34" charset="0"/>
                <a:cs typeface="Calibri" panose="020F0502020204030204" pitchFamily="34" charset="0"/>
              </a:rPr>
              <a:t>Night sky on Mars showing Phobos (right) and Deimos (left) as seen by Spirit Rover. Phobos orbits Mars 3 times a day and Deimos every 30 hrs. </a:t>
            </a:r>
          </a:p>
        </p:txBody>
      </p:sp>
      <p:grpSp>
        <p:nvGrpSpPr>
          <p:cNvPr id="10" name="Group 6">
            <a:extLst>
              <a:ext uri="{FF2B5EF4-FFF2-40B4-BE49-F238E27FC236}">
                <a16:creationId xmlns:a16="http://schemas.microsoft.com/office/drawing/2014/main" id="{2C6A5BB4-814E-4090-BC9B-844C8567D01C}"/>
              </a:ext>
            </a:extLst>
          </p:cNvPr>
          <p:cNvGrpSpPr>
            <a:grpSpLocks/>
          </p:cNvGrpSpPr>
          <p:nvPr/>
        </p:nvGrpSpPr>
        <p:grpSpPr bwMode="auto">
          <a:xfrm>
            <a:off x="0" y="4760302"/>
            <a:ext cx="8594725" cy="2497138"/>
            <a:chOff x="222" y="2345"/>
            <a:chExt cx="5414" cy="1573"/>
          </a:xfrm>
        </p:grpSpPr>
        <p:pic>
          <p:nvPicPr>
            <p:cNvPr id="11" name="Picture 7">
              <a:extLst>
                <a:ext uri="{FF2B5EF4-FFF2-40B4-BE49-F238E27FC236}">
                  <a16:creationId xmlns:a16="http://schemas.microsoft.com/office/drawing/2014/main" id="{3A0DA319-FF51-49A4-A541-F2A0A29DD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 y="2345"/>
              <a:ext cx="5414" cy="1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8">
              <a:extLst>
                <a:ext uri="{FF2B5EF4-FFF2-40B4-BE49-F238E27FC236}">
                  <a16:creationId xmlns:a16="http://schemas.microsoft.com/office/drawing/2014/main" id="{25EFCC03-CAB5-4C0D-A3F7-E5FADCD12283}"/>
                </a:ext>
              </a:extLst>
            </p:cNvPr>
            <p:cNvSpPr txBox="1">
              <a:spLocks noChangeArrowheads="1"/>
            </p:cNvSpPr>
            <p:nvPr/>
          </p:nvSpPr>
          <p:spPr bwMode="auto">
            <a:xfrm>
              <a:off x="1782" y="3665"/>
              <a:ext cx="2294"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5000"/>
                </a:lnSpc>
                <a:spcAft>
                  <a:spcPts val="11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Times New Roman" panose="02020603050405020304" pitchFamily="18" charset="0"/>
                  <a:cs typeface="Arial Unicode MS" charset="0"/>
                </a:defRPr>
              </a:lvl1pPr>
              <a:lvl2pPr>
                <a:lnSpc>
                  <a:spcPct val="95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FFFFFF"/>
                  </a:solidFill>
                  <a:latin typeface="Times New Roman" panose="02020603050405020304" pitchFamily="18" charset="0"/>
                  <a:cs typeface="Arial Unicode MS" charset="0"/>
                </a:defRPr>
              </a:lvl2pPr>
              <a:lvl3pPr>
                <a:lnSpc>
                  <a:spcPct val="95000"/>
                </a:lnSpc>
                <a:spcAft>
                  <a:spcPts val="70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Arial Unicode MS" charset="0"/>
                </a:defRPr>
              </a:lvl3pPr>
              <a:lvl4pPr>
                <a:lnSpc>
                  <a:spcPct val="95000"/>
                </a:lnSpc>
                <a:spcAft>
                  <a:spcPts val="4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4pPr>
              <a:lvl5pPr>
                <a:lnSpc>
                  <a:spcPct val="95000"/>
                </a:lnSpc>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5pPr>
              <a:lvl6pPr marL="25146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6pPr>
              <a:lvl7pPr marL="29718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7pPr>
              <a:lvl8pPr marL="34290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8pPr>
              <a:lvl9pPr marL="38862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9pPr>
            </a:lstStyle>
            <a:p>
              <a:pPr algn="ctr" eaLnBrk="1" hangingPunct="1">
                <a:lnSpc>
                  <a:spcPct val="100000"/>
                </a:lnSpc>
                <a:spcBef>
                  <a:spcPts val="1250"/>
                </a:spcBef>
                <a:spcAft>
                  <a:spcPct val="0"/>
                </a:spcAft>
                <a:buClrTx/>
                <a:buFontTx/>
                <a:buNone/>
              </a:pPr>
              <a:r>
                <a:rPr lang="en-US" altLang="en-US" sz="2000" b="1">
                  <a:latin typeface="Arial" panose="020B0604020202020204" pitchFamily="34" charset="0"/>
                </a:rPr>
                <a:t>Sunset on Mars</a:t>
              </a:r>
            </a:p>
          </p:txBody>
        </p:sp>
      </p:grpSp>
      <p:sp>
        <p:nvSpPr>
          <p:cNvPr id="13" name="TextBox 12">
            <a:extLst>
              <a:ext uri="{FF2B5EF4-FFF2-40B4-BE49-F238E27FC236}">
                <a16:creationId xmlns:a16="http://schemas.microsoft.com/office/drawing/2014/main" id="{D0F89479-5C82-4748-8BF2-B97DD8128E8E}"/>
              </a:ext>
            </a:extLst>
          </p:cNvPr>
          <p:cNvSpPr txBox="1"/>
          <p:nvPr/>
        </p:nvSpPr>
        <p:spPr>
          <a:xfrm>
            <a:off x="199247" y="4448909"/>
            <a:ext cx="8635114" cy="338554"/>
          </a:xfrm>
          <a:prstGeom prst="rect">
            <a:avLst/>
          </a:prstGeom>
          <a:noFill/>
        </p:spPr>
        <p:txBody>
          <a:bodyPr wrap="square">
            <a:spAutoFit/>
          </a:bodyPr>
          <a:lstStyle/>
          <a:p>
            <a:r>
              <a:rPr lang="en-US" altLang="en-US" sz="1600" b="1" dirty="0">
                <a:latin typeface="Calibri" panose="020F0502020204030204" pitchFamily="34" charset="0"/>
                <a:cs typeface="Calibri" panose="020F0502020204030204" pitchFamily="34" charset="0"/>
              </a:rPr>
              <a:t>Dust particles scatter blue sunlight </a:t>
            </a:r>
            <a:r>
              <a:rPr lang="en-US" altLang="en-US" sz="1600" b="1" i="1" dirty="0">
                <a:latin typeface="Calibri" panose="020F0502020204030204" pitchFamily="34" charset="0"/>
                <a:cs typeface="Calibri" panose="020F0502020204030204" pitchFamily="34" charset="0"/>
              </a:rPr>
              <a:t>forward </a:t>
            </a:r>
            <a:r>
              <a:rPr lang="en-US" altLang="en-US" sz="1600" b="1" dirty="0">
                <a:latin typeface="Calibri" panose="020F0502020204030204" pitchFamily="34" charset="0"/>
                <a:cs typeface="Calibri" panose="020F0502020204030204" pitchFamily="34" charset="0"/>
              </a:rPr>
              <a:t>to create a blue halo of light around the setting Sun</a:t>
            </a:r>
            <a:r>
              <a:rPr lang="en-US" altLang="en-US" sz="900" b="1" dirty="0">
                <a:latin typeface="Calibri" panose="020F0502020204030204" pitchFamily="34" charset="0"/>
                <a:cs typeface="Calibri" panose="020F0502020204030204" pitchFamily="34" charset="0"/>
              </a:rPr>
              <a:t>. </a:t>
            </a:r>
          </a:p>
        </p:txBody>
      </p:sp>
      <p:sp>
        <p:nvSpPr>
          <p:cNvPr id="15" name="TextBox 14">
            <a:extLst>
              <a:ext uri="{FF2B5EF4-FFF2-40B4-BE49-F238E27FC236}">
                <a16:creationId xmlns:a16="http://schemas.microsoft.com/office/drawing/2014/main" id="{2A1F96BC-2D62-44C2-8792-F1B5DF41ED60}"/>
              </a:ext>
            </a:extLst>
          </p:cNvPr>
          <p:cNvSpPr txBox="1"/>
          <p:nvPr/>
        </p:nvSpPr>
        <p:spPr>
          <a:xfrm>
            <a:off x="8932495" y="38100"/>
            <a:ext cx="2668955" cy="369332"/>
          </a:xfrm>
          <a:prstGeom prst="rect">
            <a:avLst/>
          </a:prstGeom>
          <a:noFill/>
        </p:spPr>
        <p:txBody>
          <a:bodyPr wrap="square">
            <a:spAutoFit/>
          </a:bodyPr>
          <a:lstStyle/>
          <a:p>
            <a:r>
              <a:rPr lang="en-US" altLang="en-US" sz="1800" b="1" u="sng" dirty="0">
                <a:latin typeface="Calibri" panose="020F0502020204030204" pitchFamily="34" charset="0"/>
                <a:cs typeface="Calibri" panose="020F0502020204030204" pitchFamily="34" charset="0"/>
              </a:rPr>
              <a:t>VIEWS ON MARS</a:t>
            </a:r>
            <a:endParaRPr lang="en-US" u="sng" dirty="0"/>
          </a:p>
        </p:txBody>
      </p:sp>
      <p:sp>
        <p:nvSpPr>
          <p:cNvPr id="2" name="Arrow: Right 1">
            <a:extLst>
              <a:ext uri="{FF2B5EF4-FFF2-40B4-BE49-F238E27FC236}">
                <a16:creationId xmlns:a16="http://schemas.microsoft.com/office/drawing/2014/main" id="{65B8F50D-37F2-43EF-B6B0-BBA32AEAF6E7}"/>
              </a:ext>
            </a:extLst>
          </p:cNvPr>
          <p:cNvSpPr/>
          <p:nvPr/>
        </p:nvSpPr>
        <p:spPr>
          <a:xfrm rot="10388907">
            <a:off x="10641823" y="3918123"/>
            <a:ext cx="864810" cy="2753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621A5EC-4D24-460F-B387-07DCDEB7E685}"/>
              </a:ext>
            </a:extLst>
          </p:cNvPr>
          <p:cNvSpPr/>
          <p:nvPr/>
        </p:nvSpPr>
        <p:spPr>
          <a:xfrm rot="654150">
            <a:off x="9072139" y="3467956"/>
            <a:ext cx="864810" cy="2848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0393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87394" name="Picture 2" descr="Tan planet with darker markings and patches of white clouds seen from orbit.">
            <a:extLst>
              <a:ext uri="{FF2B5EF4-FFF2-40B4-BE49-F238E27FC236}">
                <a16:creationId xmlns:a16="http://schemas.microsoft.com/office/drawing/2014/main" id="{FB33A5C7-40A4-45AC-A90D-319F4D56A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5"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7ED56BE-42D3-4E9B-AB60-F0B8727C1E67}"/>
              </a:ext>
            </a:extLst>
          </p:cNvPr>
          <p:cNvSpPr>
            <a:spLocks noChangeArrowheads="1"/>
          </p:cNvSpPr>
          <p:nvPr/>
        </p:nvSpPr>
        <p:spPr bwMode="auto">
          <a:xfrm>
            <a:off x="7324584" y="521835"/>
            <a:ext cx="48674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latin typeface="Calibri" panose="020F0502020204030204" pitchFamily="34" charset="0"/>
                <a:cs typeface="Calibri" panose="020F0502020204030204" pitchFamily="34" charset="0"/>
              </a:rPr>
              <a:t>Patchy “clouds” on Mars as seen by the Mars Reconnaissance Orbiter. These clouds are too tenuous for rain to ever occur.</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The clouds on Mars are likely formed from icy dust left behind by small meteors hitting the upper atmosphere or from water ice that sublimates from the north and south poles.</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Fogs made of water ice can occur on Mars in the mornings, often filling valleys and craters. </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Frosts of water ice have also been observed on the ground, condensing from the thin air at night.</a:t>
            </a:r>
          </a:p>
          <a:p>
            <a:endParaRPr lang="en-US" altLang="en-US" sz="900" dirty="0">
              <a:latin typeface="Calibri" panose="020F0502020204030204" pitchFamily="34" charset="0"/>
              <a:cs typeface="Calibri" panose="020F0502020204030204" pitchFamily="34" charset="0"/>
            </a:endParaRPr>
          </a:p>
          <a:p>
            <a:endParaRPr lang="en-US" altLang="en-US" sz="900" dirty="0">
              <a:latin typeface="Calibri" panose="020F0502020204030204" pitchFamily="34" charset="0"/>
              <a:cs typeface="Calibri" panose="020F0502020204030204" pitchFamily="34" charset="0"/>
            </a:endParaRPr>
          </a:p>
        </p:txBody>
      </p:sp>
      <p:sp>
        <p:nvSpPr>
          <p:cNvPr id="187396" name="Rectangle 1">
            <a:extLst>
              <a:ext uri="{FF2B5EF4-FFF2-40B4-BE49-F238E27FC236}">
                <a16:creationId xmlns:a16="http://schemas.microsoft.com/office/drawing/2014/main" id="{DB89CEBA-F6E9-4046-AEFF-E206AEAE07C8}"/>
              </a:ext>
            </a:extLst>
          </p:cNvPr>
          <p:cNvSpPr txBox="1">
            <a:spLocks noChangeArrowheads="1"/>
          </p:cNvSpPr>
          <p:nvPr/>
        </p:nvSpPr>
        <p:spPr bwMode="auto">
          <a:xfrm>
            <a:off x="6979238" y="110672"/>
            <a:ext cx="5212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6920"/>
          <a:lstStyle>
            <a:lvl1pPr>
              <a:lnSpc>
                <a:spcPct val="95000"/>
              </a:lnSpc>
              <a:spcAft>
                <a:spcPts val="11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Times New Roman" panose="02020603050405020304" pitchFamily="18" charset="0"/>
                <a:cs typeface="Arial Unicode MS" charset="0"/>
              </a:defRPr>
            </a:lvl1pPr>
            <a:lvl2pPr>
              <a:lnSpc>
                <a:spcPct val="95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FFFFFF"/>
                </a:solidFill>
                <a:latin typeface="Times New Roman" panose="02020603050405020304" pitchFamily="18" charset="0"/>
                <a:cs typeface="Arial Unicode MS" charset="0"/>
              </a:defRPr>
            </a:lvl2pPr>
            <a:lvl3pPr>
              <a:lnSpc>
                <a:spcPct val="95000"/>
              </a:lnSpc>
              <a:spcAft>
                <a:spcPts val="70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Arial Unicode MS" charset="0"/>
              </a:defRPr>
            </a:lvl3pPr>
            <a:lvl4pPr>
              <a:lnSpc>
                <a:spcPct val="95000"/>
              </a:lnSpc>
              <a:spcAft>
                <a:spcPts val="4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4pPr>
            <a:lvl5pPr>
              <a:lnSpc>
                <a:spcPct val="95000"/>
              </a:lnSpc>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5pPr>
            <a:lvl6pPr marL="25146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6pPr>
            <a:lvl7pPr marL="29718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7pPr>
            <a:lvl8pPr marL="34290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8pPr>
            <a:lvl9pPr marL="38862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9pPr>
          </a:lstStyle>
          <a:p>
            <a:pPr algn="ctr" eaLnBrk="1">
              <a:spcAft>
                <a:spcPct val="0"/>
              </a:spcAft>
              <a:buClrTx/>
              <a:buFontTx/>
              <a:buNone/>
            </a:pPr>
            <a:r>
              <a:rPr lang="en-US" altLang="en-US" sz="2400" b="1" i="1" dirty="0">
                <a:solidFill>
                  <a:schemeClr val="tx1"/>
                </a:solidFill>
              </a:rPr>
              <a:t>CLOUDS AND FOG  ON MARS?</a:t>
            </a:r>
          </a:p>
        </p:txBody>
      </p:sp>
      <p:pic>
        <p:nvPicPr>
          <p:cNvPr id="4" name="Picture 3" descr="A picture containing outdoor, nature, wave&#10;&#10;Description automatically generated">
            <a:extLst>
              <a:ext uri="{FF2B5EF4-FFF2-40B4-BE49-F238E27FC236}">
                <a16:creationId xmlns:a16="http://schemas.microsoft.com/office/drawing/2014/main" id="{513F8841-06AC-441D-B31C-9C2E2B8DF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200" y="4089720"/>
            <a:ext cx="4721638" cy="265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11C49065-D7ED-40A4-B3F3-9D8F7A3DFCE4}"/>
              </a:ext>
            </a:extLst>
          </p:cNvPr>
          <p:cNvSpPr>
            <a:spLocks noGrp="1" noChangeArrowheads="1"/>
          </p:cNvSpPr>
          <p:nvPr>
            <p:ph type="title"/>
          </p:nvPr>
        </p:nvSpPr>
        <p:spPr>
          <a:xfrm>
            <a:off x="1989138" y="39688"/>
            <a:ext cx="8145462" cy="722312"/>
          </a:xfrm>
          <a:solidFill>
            <a:schemeClr val="accent3">
              <a:lumMod val="40000"/>
              <a:lumOff val="60000"/>
            </a:schemeClr>
          </a:solidFill>
        </p:spPr>
        <p:txBody>
          <a:bodyPr>
            <a:normAutofit fontScale="90000"/>
          </a:bodyPr>
          <a:lstStyle/>
          <a:p>
            <a:r>
              <a:rPr lang="en-US" altLang="en-US" sz="3600" dirty="0"/>
              <a:t>Dust Devils on Mars</a:t>
            </a:r>
          </a:p>
        </p:txBody>
      </p:sp>
      <p:pic>
        <p:nvPicPr>
          <p:cNvPr id="247810" name="Picture 2">
            <a:extLst>
              <a:ext uri="{FF2B5EF4-FFF2-40B4-BE49-F238E27FC236}">
                <a16:creationId xmlns:a16="http://schemas.microsoft.com/office/drawing/2014/main" id="{84886521-AC50-4F42-B253-8D713EE791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45100" y="1002081"/>
            <a:ext cx="5461000" cy="4097337"/>
          </a:xfrm>
          <a:noFill/>
        </p:spPr>
      </p:pic>
      <p:pic>
        <p:nvPicPr>
          <p:cNvPr id="251906" name="Picture 2">
            <a:extLst>
              <a:ext uri="{FF2B5EF4-FFF2-40B4-BE49-F238E27FC236}">
                <a16:creationId xmlns:a16="http://schemas.microsoft.com/office/drawing/2014/main" id="{687C9635-FD18-43ED-AB48-01270670D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47" y="991456"/>
            <a:ext cx="47275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A654BF6-6D99-4CA8-A9C9-F3FF4332C12A}"/>
              </a:ext>
            </a:extLst>
          </p:cNvPr>
          <p:cNvSpPr>
            <a:spLocks noChangeArrowheads="1"/>
          </p:cNvSpPr>
          <p:nvPr/>
        </p:nvSpPr>
        <p:spPr bwMode="auto">
          <a:xfrm>
            <a:off x="213948" y="4283686"/>
            <a:ext cx="47275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latin typeface="Calibri" panose="020F0502020204030204" pitchFamily="34" charset="0"/>
                <a:cs typeface="Calibri" panose="020F0502020204030204" pitchFamily="34" charset="0"/>
              </a:rPr>
              <a:t>Mars Reconnaissance Orbiter spotted a Martian dust devil roughly 12-miles high in </a:t>
            </a:r>
            <a:r>
              <a:rPr lang="en-US" altLang="en-US" b="1" dirty="0" err="1">
                <a:latin typeface="Calibri" panose="020F0502020204030204" pitchFamily="34" charset="0"/>
                <a:cs typeface="Calibri" panose="020F0502020204030204" pitchFamily="34" charset="0"/>
              </a:rPr>
              <a:t>Amazonis</a:t>
            </a:r>
            <a:r>
              <a:rPr lang="en-US" altLang="en-US" b="1" dirty="0">
                <a:latin typeface="Calibri" panose="020F0502020204030204" pitchFamily="34" charset="0"/>
                <a:cs typeface="Calibri" panose="020F0502020204030204" pitchFamily="34" charset="0"/>
              </a:rPr>
              <a:t> Planitia on 14 March 2010. Scientists estimated that the plume was over 70 yards wide.</a:t>
            </a:r>
          </a:p>
        </p:txBody>
      </p:sp>
      <p:sp>
        <p:nvSpPr>
          <p:cNvPr id="5" name="TextBox 4">
            <a:extLst>
              <a:ext uri="{FF2B5EF4-FFF2-40B4-BE49-F238E27FC236}">
                <a16:creationId xmlns:a16="http://schemas.microsoft.com/office/drawing/2014/main" id="{B20BC388-9AED-41DC-9822-595727AB6304}"/>
              </a:ext>
            </a:extLst>
          </p:cNvPr>
          <p:cNvSpPr txBox="1">
            <a:spLocks noChangeArrowheads="1"/>
          </p:cNvSpPr>
          <p:nvPr/>
        </p:nvSpPr>
        <p:spPr bwMode="auto">
          <a:xfrm>
            <a:off x="5245100" y="5170222"/>
            <a:ext cx="546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dirty="0">
                <a:latin typeface="Montserrat"/>
              </a:rPr>
              <a:t>On Sol 2847, Curiosity viewed this dust devil in the Gale Crater</a:t>
            </a:r>
            <a:endParaRPr lang="en-US" altLang="en-US" sz="1600" b="1" dirty="0"/>
          </a:p>
        </p:txBody>
      </p:sp>
      <p:sp>
        <p:nvSpPr>
          <p:cNvPr id="10" name="TextBox 9">
            <a:extLst>
              <a:ext uri="{FF2B5EF4-FFF2-40B4-BE49-F238E27FC236}">
                <a16:creationId xmlns:a16="http://schemas.microsoft.com/office/drawing/2014/main" id="{18DCDC79-A6A0-44C1-937A-10CB745D75C1}"/>
              </a:ext>
            </a:extLst>
          </p:cNvPr>
          <p:cNvSpPr txBox="1"/>
          <p:nvPr/>
        </p:nvSpPr>
        <p:spPr>
          <a:xfrm>
            <a:off x="213947" y="5579580"/>
            <a:ext cx="10552024" cy="923330"/>
          </a:xfrm>
          <a:prstGeom prst="rect">
            <a:avLst/>
          </a:prstGeom>
          <a:noFill/>
        </p:spPr>
        <p:txBody>
          <a:bodyPr wrap="square">
            <a:spAutoFit/>
          </a:bodyPr>
          <a:lstStyle/>
          <a:p>
            <a:r>
              <a:rPr lang="en-US" b="1" i="0" dirty="0">
                <a:solidFill>
                  <a:srgbClr val="000000"/>
                </a:solidFill>
                <a:effectLst/>
                <a:latin typeface="Calibri" panose="020F0502020204030204" pitchFamily="34" charset="0"/>
                <a:cs typeface="Calibri" panose="020F0502020204030204" pitchFamily="34" charset="0"/>
              </a:rPr>
              <a:t>Dust devils are common on Mars, though they usually only whirl across the surface for a few minutes before dissipating. On average, on a given day, a small dust devil pops up every few acres </a:t>
            </a:r>
            <a:r>
              <a:rPr lang="en-US" b="1" dirty="0">
                <a:solidFill>
                  <a:srgbClr val="000000"/>
                </a:solidFill>
                <a:latin typeface="Calibri" panose="020F0502020204030204" pitchFamily="34" charset="0"/>
                <a:cs typeface="Calibri" panose="020F0502020204030204" pitchFamily="34" charset="0"/>
              </a:rPr>
              <a:t>across</a:t>
            </a:r>
            <a:r>
              <a:rPr lang="en-US" b="1" i="0" dirty="0">
                <a:solidFill>
                  <a:srgbClr val="000000"/>
                </a:solidFill>
                <a:effectLst/>
                <a:latin typeface="Calibri" panose="020F0502020204030204" pitchFamily="34" charset="0"/>
                <a:cs typeface="Calibri" panose="020F0502020204030204" pitchFamily="34" charset="0"/>
              </a:rPr>
              <a:t> </a:t>
            </a:r>
            <a:r>
              <a:rPr lang="en-US" b="1" dirty="0">
                <a:solidFill>
                  <a:srgbClr val="000000"/>
                </a:solidFill>
                <a:latin typeface="Calibri" panose="020F0502020204030204" pitchFamily="34" charset="0"/>
                <a:cs typeface="Calibri" panose="020F0502020204030204" pitchFamily="34" charset="0"/>
              </a:rPr>
              <a:t>the Martian </a:t>
            </a:r>
            <a:r>
              <a:rPr lang="en-US" b="1" i="0" dirty="0">
                <a:solidFill>
                  <a:srgbClr val="000000"/>
                </a:solidFill>
                <a:effectLst/>
                <a:latin typeface="Calibri" panose="020F0502020204030204" pitchFamily="34" charset="0"/>
                <a:cs typeface="Calibri" panose="020F0502020204030204" pitchFamily="34" charset="0"/>
              </a:rPr>
              <a:t>surface. They can leave visible tracks along the surface and are known to </a:t>
            </a:r>
            <a:r>
              <a:rPr lang="en-US" b="1" dirty="0">
                <a:solidFill>
                  <a:srgbClr val="000000"/>
                </a:solidFill>
                <a:latin typeface="Calibri" panose="020F0502020204030204" pitchFamily="34" charset="0"/>
                <a:cs typeface="Calibri" panose="020F0502020204030204" pitchFamily="34" charset="0"/>
              </a:rPr>
              <a:t>blow the Martian dust </a:t>
            </a:r>
            <a:r>
              <a:rPr lang="en-US" b="1" i="0" dirty="0">
                <a:solidFill>
                  <a:srgbClr val="000000"/>
                </a:solidFill>
                <a:effectLst/>
                <a:latin typeface="Calibri" panose="020F0502020204030204" pitchFamily="34" charset="0"/>
                <a:cs typeface="Calibri" panose="020F0502020204030204" pitchFamily="34" charset="0"/>
              </a:rPr>
              <a:t>off solar panels. </a:t>
            </a:r>
            <a:endParaRPr lang="en-US"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1906"/>
                                        </p:tgtEl>
                                        <p:attrNameLst>
                                          <p:attrName>style.visibility</p:attrName>
                                        </p:attrNameLst>
                                      </p:cBhvr>
                                      <p:to>
                                        <p:strVal val="visible"/>
                                      </p:to>
                                    </p:set>
                                    <p:animEffect transition="in" filter="fade">
                                      <p:cBhvr>
                                        <p:cTn id="7" dur="500"/>
                                        <p:tgtEl>
                                          <p:spTgt spid="2519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7810"/>
                                        </p:tgtEl>
                                        <p:attrNameLst>
                                          <p:attrName>style.visibility</p:attrName>
                                        </p:attrNameLst>
                                      </p:cBhvr>
                                      <p:to>
                                        <p:strVal val="visible"/>
                                      </p:to>
                                    </p:set>
                                    <p:animEffect transition="in" filter="fade">
                                      <p:cBhvr>
                                        <p:cTn id="17" dur="500"/>
                                        <p:tgtEl>
                                          <p:spTgt spid="2478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5E761F4-288B-4367-A0A8-BDC1E2CF9C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36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Image result for national geographic series on mars">
            <a:extLst>
              <a:ext uri="{FF2B5EF4-FFF2-40B4-BE49-F238E27FC236}">
                <a16:creationId xmlns:a16="http://schemas.microsoft.com/office/drawing/2014/main" id="{26ED620D-9840-4AEB-84C0-F99246D49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8550"/>
            <a:ext cx="572293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73E4107-E325-4146-B499-7D9B4832A8A4}"/>
              </a:ext>
            </a:extLst>
          </p:cNvPr>
          <p:cNvSpPr txBox="1"/>
          <p:nvPr/>
        </p:nvSpPr>
        <p:spPr>
          <a:xfrm>
            <a:off x="4832718" y="870553"/>
            <a:ext cx="7206882" cy="2308324"/>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D</a:t>
            </a:r>
            <a:r>
              <a:rPr lang="en-US" altLang="en-US" sz="1800" b="1" dirty="0">
                <a:latin typeface="Calibri" panose="020F0502020204030204" pitchFamily="34" charset="0"/>
                <a:cs typeface="Calibri" panose="020F0502020204030204" pitchFamily="34" charset="0"/>
              </a:rPr>
              <a:t>ust storms are a frequent feature on Mars, occurring in all seasons. Occasionally, they can balloon into regional storms in a matter of days and sometimes envelop the planet.  These storms block the sunlight needed to recharge solar batteries.</a:t>
            </a:r>
          </a:p>
          <a:p>
            <a:endParaRPr 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Massive, planet-wide storms happen about once every three to four Mars years (six to eight Earth years). They can last weeks or even months.</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Below right – a Martian dust storm April 2018 in Utopia Planitia.</a:t>
            </a:r>
            <a:endParaRPr lang="en-US" b="1" dirty="0"/>
          </a:p>
        </p:txBody>
      </p:sp>
      <p:pic>
        <p:nvPicPr>
          <p:cNvPr id="7" name="Picture 2" descr="Billowing line of dust across Martian landscape.">
            <a:extLst>
              <a:ext uri="{FF2B5EF4-FFF2-40B4-BE49-F238E27FC236}">
                <a16:creationId xmlns:a16="http://schemas.microsoft.com/office/drawing/2014/main" id="{E5095743-C31F-4CB5-B94D-F3C4235BF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82055" y="3308069"/>
            <a:ext cx="6309946" cy="3549931"/>
          </a:xfrm>
          <a:prstGeom prst="rect">
            <a:avLst/>
          </a:prstGeom>
          <a:noFill/>
        </p:spPr>
      </p:pic>
      <p:sp>
        <p:nvSpPr>
          <p:cNvPr id="9" name="Title 1">
            <a:extLst>
              <a:ext uri="{FF2B5EF4-FFF2-40B4-BE49-F238E27FC236}">
                <a16:creationId xmlns:a16="http://schemas.microsoft.com/office/drawing/2014/main" id="{179BDD24-4203-466C-BEBC-5179D5DB76A6}"/>
              </a:ext>
            </a:extLst>
          </p:cNvPr>
          <p:cNvSpPr txBox="1">
            <a:spLocks noChangeArrowheads="1"/>
          </p:cNvSpPr>
          <p:nvPr/>
        </p:nvSpPr>
        <p:spPr bwMode="blackWhite">
          <a:xfrm>
            <a:off x="5256213" y="0"/>
            <a:ext cx="5954712" cy="741362"/>
          </a:xfrm>
          <a:prstGeom prst="rect">
            <a:avLst/>
          </a:prstGeom>
          <a:solidFill>
            <a:schemeClr val="accent3">
              <a:lumMod val="40000"/>
              <a:lumOff val="60000"/>
            </a:schemeClr>
          </a:solidFill>
          <a:ln w="38100" cap="sq">
            <a:solidFill>
              <a:srgbClr val="404040"/>
            </a:solidFill>
            <a:miter lim="800000"/>
          </a:ln>
        </p:spPr>
        <p:txBody>
          <a:bodyPr vert="horz" lIns="274320" tIns="182880" rIns="274320" bIns="182880" rtlCol="0" anchor="ctr" anchorCtr="1">
            <a:normAutofit fontScale="90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altLang="en-US" sz="3600" dirty="0"/>
              <a:t>Dust STORMS on Mars</a:t>
            </a:r>
          </a:p>
        </p:txBody>
      </p:sp>
    </p:spTree>
    <p:extLst>
      <p:ext uri="{BB962C8B-B14F-4D97-AF65-F5344CB8AC3E}">
        <p14:creationId xmlns:p14="http://schemas.microsoft.com/office/powerpoint/2010/main" val="4009231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C128F2AF-1823-496A-B99A-69C8B08966A5}"/>
              </a:ext>
            </a:extLst>
          </p:cNvPr>
          <p:cNvSpPr>
            <a:spLocks noGrp="1" noChangeArrowheads="1"/>
          </p:cNvSpPr>
          <p:nvPr>
            <p:ph type="title"/>
          </p:nvPr>
        </p:nvSpPr>
        <p:spPr>
          <a:xfrm>
            <a:off x="3750129" y="240392"/>
            <a:ext cx="4691742" cy="532493"/>
          </a:xfrm>
        </p:spPr>
        <p:txBody>
          <a:bodyPr>
            <a:noAutofit/>
          </a:bodyPr>
          <a:lstStyle/>
          <a:p>
            <a:r>
              <a:rPr lang="en-US" altLang="en-US" sz="2000" b="1" dirty="0">
                <a:latin typeface="Calibri" panose="020F0502020204030204" pitchFamily="34" charset="0"/>
                <a:cs typeface="Calibri" panose="020F0502020204030204" pitchFamily="34" charset="0"/>
              </a:rPr>
              <a:t>View of Earth from Mars</a:t>
            </a:r>
          </a:p>
        </p:txBody>
      </p:sp>
      <p:pic>
        <p:nvPicPr>
          <p:cNvPr id="106500" name="Picture 6">
            <a:extLst>
              <a:ext uri="{FF2B5EF4-FFF2-40B4-BE49-F238E27FC236}">
                <a16:creationId xmlns:a16="http://schemas.microsoft.com/office/drawing/2014/main" id="{724A09E6-4B7A-407E-AF12-1F6F89BB9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814" y="989613"/>
            <a:ext cx="9394372" cy="58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wheel(1)">
                                      <p:cBhvr>
                                        <p:cTn id="7" dur="2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248178E-42E0-4B26-92A6-96558BF1B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63" y="30999"/>
            <a:ext cx="12637725" cy="5588244"/>
          </a:xfrm>
          <a:prstGeom prst="rect">
            <a:avLst/>
          </a:prstGeom>
          <a:noFill/>
          <a:extLst>
            <a:ext uri="{909E8E84-426E-40DD-AFC4-6F175D3DCCD1}">
              <a14:hiddenFill xmlns:a14="http://schemas.microsoft.com/office/drawing/2010/main">
                <a:solidFill>
                  <a:srgbClr val="FFFFFF"/>
                </a:solidFill>
              </a14:hiddenFill>
            </a:ext>
          </a:extLst>
        </p:spPr>
      </p:pic>
      <p:sp>
        <p:nvSpPr>
          <p:cNvPr id="2" name="Dodecagon 1">
            <a:extLst>
              <a:ext uri="{FF2B5EF4-FFF2-40B4-BE49-F238E27FC236}">
                <a16:creationId xmlns:a16="http://schemas.microsoft.com/office/drawing/2014/main" id="{903231C7-8EAF-4A7E-BB1F-7C1BE3AFA03E}"/>
              </a:ext>
            </a:extLst>
          </p:cNvPr>
          <p:cNvSpPr/>
          <p:nvPr/>
        </p:nvSpPr>
        <p:spPr>
          <a:xfrm>
            <a:off x="1142267" y="984370"/>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decagon 5">
            <a:extLst>
              <a:ext uri="{FF2B5EF4-FFF2-40B4-BE49-F238E27FC236}">
                <a16:creationId xmlns:a16="http://schemas.microsoft.com/office/drawing/2014/main" id="{3F67E722-2554-442D-9CBD-5A3BADCADCBA}"/>
              </a:ext>
            </a:extLst>
          </p:cNvPr>
          <p:cNvSpPr/>
          <p:nvPr/>
        </p:nvSpPr>
        <p:spPr>
          <a:xfrm rot="19339615">
            <a:off x="6520656" y="735987"/>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decagon 6">
            <a:extLst>
              <a:ext uri="{FF2B5EF4-FFF2-40B4-BE49-F238E27FC236}">
                <a16:creationId xmlns:a16="http://schemas.microsoft.com/office/drawing/2014/main" id="{2EBAFF90-3B12-4E8F-B7B1-9B0CA49D71F4}"/>
              </a:ext>
            </a:extLst>
          </p:cNvPr>
          <p:cNvSpPr/>
          <p:nvPr/>
        </p:nvSpPr>
        <p:spPr>
          <a:xfrm>
            <a:off x="427892" y="5705474"/>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7AA040-90EF-4BA4-9854-D9F24143D9C3}"/>
              </a:ext>
            </a:extLst>
          </p:cNvPr>
          <p:cNvSpPr txBox="1"/>
          <p:nvPr/>
        </p:nvSpPr>
        <p:spPr>
          <a:xfrm>
            <a:off x="890588" y="5644999"/>
            <a:ext cx="1690687"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Spaceport/Base</a:t>
            </a:r>
            <a:endParaRPr lang="en-US" u="sng" dirty="0"/>
          </a:p>
        </p:txBody>
      </p:sp>
      <p:sp>
        <p:nvSpPr>
          <p:cNvPr id="5" name="Circle: Hollow 4">
            <a:extLst>
              <a:ext uri="{FF2B5EF4-FFF2-40B4-BE49-F238E27FC236}">
                <a16:creationId xmlns:a16="http://schemas.microsoft.com/office/drawing/2014/main" id="{437F1258-2D0E-4AB7-8C26-553BD8811631}"/>
              </a:ext>
            </a:extLst>
          </p:cNvPr>
          <p:cNvSpPr/>
          <p:nvPr/>
        </p:nvSpPr>
        <p:spPr>
          <a:xfrm>
            <a:off x="427892" y="1060935"/>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680B649D-D5D3-47CD-801E-AAD1714B97AC}"/>
              </a:ext>
            </a:extLst>
          </p:cNvPr>
          <p:cNvSpPr/>
          <p:nvPr/>
        </p:nvSpPr>
        <p:spPr>
          <a:xfrm>
            <a:off x="2206868" y="2030757"/>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453F7DEE-665B-4A41-B046-9E4E44FC290B}"/>
              </a:ext>
            </a:extLst>
          </p:cNvPr>
          <p:cNvSpPr/>
          <p:nvPr/>
        </p:nvSpPr>
        <p:spPr>
          <a:xfrm>
            <a:off x="3286125" y="5686790"/>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CEB35DDF-EA24-457B-BE2F-6EC28CDB3888}"/>
              </a:ext>
            </a:extLst>
          </p:cNvPr>
          <p:cNvSpPr/>
          <p:nvPr/>
        </p:nvSpPr>
        <p:spPr>
          <a:xfrm>
            <a:off x="7467600" y="539989"/>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D24C5B7D-87E7-4C70-8524-F1A501BD99F7}"/>
              </a:ext>
            </a:extLst>
          </p:cNvPr>
          <p:cNvSpPr/>
          <p:nvPr/>
        </p:nvSpPr>
        <p:spPr>
          <a:xfrm>
            <a:off x="11051344" y="192019"/>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EA2CE2E0-C4E7-4159-B5CA-85C9603C8711}"/>
              </a:ext>
            </a:extLst>
          </p:cNvPr>
          <p:cNvSpPr txBox="1"/>
          <p:nvPr/>
        </p:nvSpPr>
        <p:spPr>
          <a:xfrm>
            <a:off x="3767136" y="5649373"/>
            <a:ext cx="2528889"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Ice Harvesting Station</a:t>
            </a:r>
            <a:endParaRPr lang="en-US" u="sng" dirty="0"/>
          </a:p>
        </p:txBody>
      </p:sp>
      <p:sp>
        <p:nvSpPr>
          <p:cNvPr id="17" name="Circle: Hollow 16">
            <a:extLst>
              <a:ext uri="{FF2B5EF4-FFF2-40B4-BE49-F238E27FC236}">
                <a16:creationId xmlns:a16="http://schemas.microsoft.com/office/drawing/2014/main" id="{695AAFA5-E087-4ABF-9D38-9B0DF8750A76}"/>
              </a:ext>
            </a:extLst>
          </p:cNvPr>
          <p:cNvSpPr/>
          <p:nvPr/>
        </p:nvSpPr>
        <p:spPr>
          <a:xfrm>
            <a:off x="8160360" y="3217984"/>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le: Hollow 17">
            <a:extLst>
              <a:ext uri="{FF2B5EF4-FFF2-40B4-BE49-F238E27FC236}">
                <a16:creationId xmlns:a16="http://schemas.microsoft.com/office/drawing/2014/main" id="{8A53FE89-D08B-40D4-9EFE-7AE0D8E57AAB}"/>
              </a:ext>
            </a:extLst>
          </p:cNvPr>
          <p:cNvSpPr/>
          <p:nvPr/>
        </p:nvSpPr>
        <p:spPr>
          <a:xfrm>
            <a:off x="1819275" y="902670"/>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E59F4513-2643-4EE6-B679-D5F4474F11B4}"/>
              </a:ext>
            </a:extLst>
          </p:cNvPr>
          <p:cNvSpPr/>
          <p:nvPr/>
        </p:nvSpPr>
        <p:spPr>
          <a:xfrm>
            <a:off x="6225381" y="737450"/>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entagon 20">
            <a:extLst>
              <a:ext uri="{FF2B5EF4-FFF2-40B4-BE49-F238E27FC236}">
                <a16:creationId xmlns:a16="http://schemas.microsoft.com/office/drawing/2014/main" id="{E5613059-74A1-48E1-B276-5C78E6F94ED0}"/>
              </a:ext>
            </a:extLst>
          </p:cNvPr>
          <p:cNvSpPr/>
          <p:nvPr/>
        </p:nvSpPr>
        <p:spPr>
          <a:xfrm>
            <a:off x="3778494" y="2476500"/>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a:extLst>
              <a:ext uri="{FF2B5EF4-FFF2-40B4-BE49-F238E27FC236}">
                <a16:creationId xmlns:a16="http://schemas.microsoft.com/office/drawing/2014/main" id="{8C22CF26-6B7F-4A69-AD36-2A29730036ED}"/>
              </a:ext>
            </a:extLst>
          </p:cNvPr>
          <p:cNvSpPr/>
          <p:nvPr/>
        </p:nvSpPr>
        <p:spPr>
          <a:xfrm>
            <a:off x="4902444" y="1695450"/>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a:extLst>
              <a:ext uri="{FF2B5EF4-FFF2-40B4-BE49-F238E27FC236}">
                <a16:creationId xmlns:a16="http://schemas.microsoft.com/office/drawing/2014/main" id="{953DAC28-3743-447B-8E4D-54BD9871D506}"/>
              </a:ext>
            </a:extLst>
          </p:cNvPr>
          <p:cNvSpPr/>
          <p:nvPr/>
        </p:nvSpPr>
        <p:spPr>
          <a:xfrm>
            <a:off x="2059230" y="2238465"/>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416F7CB3-A4A9-4E56-A586-3E0006BEA0A5}"/>
              </a:ext>
            </a:extLst>
          </p:cNvPr>
          <p:cNvSpPr/>
          <p:nvPr/>
        </p:nvSpPr>
        <p:spPr>
          <a:xfrm>
            <a:off x="427891" y="6221992"/>
            <a:ext cx="295275" cy="224199"/>
          </a:xfrm>
          <a:prstGeom prst="pent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599444E1-8F94-42A9-BBA0-40444B1F0ACC}"/>
              </a:ext>
            </a:extLst>
          </p:cNvPr>
          <p:cNvSpPr/>
          <p:nvPr/>
        </p:nvSpPr>
        <p:spPr>
          <a:xfrm>
            <a:off x="3286126" y="6317661"/>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miley Face 30">
            <a:extLst>
              <a:ext uri="{FF2B5EF4-FFF2-40B4-BE49-F238E27FC236}">
                <a16:creationId xmlns:a16="http://schemas.microsoft.com/office/drawing/2014/main" id="{5B09326F-1CE4-4EA9-B598-6F050736AB37}"/>
              </a:ext>
            </a:extLst>
          </p:cNvPr>
          <p:cNvSpPr/>
          <p:nvPr/>
        </p:nvSpPr>
        <p:spPr>
          <a:xfrm>
            <a:off x="6225380" y="2363847"/>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miley Face 31">
            <a:extLst>
              <a:ext uri="{FF2B5EF4-FFF2-40B4-BE49-F238E27FC236}">
                <a16:creationId xmlns:a16="http://schemas.microsoft.com/office/drawing/2014/main" id="{AF9EC5CF-394D-4D26-886C-45FAE42ADE77}"/>
              </a:ext>
            </a:extLst>
          </p:cNvPr>
          <p:cNvSpPr/>
          <p:nvPr/>
        </p:nvSpPr>
        <p:spPr>
          <a:xfrm>
            <a:off x="7170806" y="4052856"/>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miley Face 32">
            <a:extLst>
              <a:ext uri="{FF2B5EF4-FFF2-40B4-BE49-F238E27FC236}">
                <a16:creationId xmlns:a16="http://schemas.microsoft.com/office/drawing/2014/main" id="{5EC88FC2-8F29-40DE-94EB-A845931F1E4A}"/>
              </a:ext>
            </a:extLst>
          </p:cNvPr>
          <p:cNvSpPr/>
          <p:nvPr/>
        </p:nvSpPr>
        <p:spPr>
          <a:xfrm>
            <a:off x="6648510" y="393452"/>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EB23F7F-E026-40DD-B783-54B7AA9F4B3B}"/>
              </a:ext>
            </a:extLst>
          </p:cNvPr>
          <p:cNvSpPr txBox="1"/>
          <p:nvPr/>
        </p:nvSpPr>
        <p:spPr>
          <a:xfrm>
            <a:off x="890588" y="6149426"/>
            <a:ext cx="1690687"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Visitor Center</a:t>
            </a:r>
            <a:endParaRPr lang="en-US" u="sng" dirty="0"/>
          </a:p>
        </p:txBody>
      </p:sp>
      <p:sp>
        <p:nvSpPr>
          <p:cNvPr id="35" name="TextBox 34">
            <a:extLst>
              <a:ext uri="{FF2B5EF4-FFF2-40B4-BE49-F238E27FC236}">
                <a16:creationId xmlns:a16="http://schemas.microsoft.com/office/drawing/2014/main" id="{2A7C666B-EEF6-4CFE-BFCB-62D952475267}"/>
              </a:ext>
            </a:extLst>
          </p:cNvPr>
          <p:cNvSpPr txBox="1"/>
          <p:nvPr/>
        </p:nvSpPr>
        <p:spPr>
          <a:xfrm>
            <a:off x="3789483" y="6149428"/>
            <a:ext cx="1690687"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ATV Site</a:t>
            </a:r>
            <a:endParaRPr lang="en-US" u="sng" dirty="0"/>
          </a:p>
        </p:txBody>
      </p:sp>
      <p:sp>
        <p:nvSpPr>
          <p:cNvPr id="30" name="Cross 29">
            <a:extLst>
              <a:ext uri="{FF2B5EF4-FFF2-40B4-BE49-F238E27FC236}">
                <a16:creationId xmlns:a16="http://schemas.microsoft.com/office/drawing/2014/main" id="{73465629-F4E3-4D12-BF06-06C863210959}"/>
              </a:ext>
            </a:extLst>
          </p:cNvPr>
          <p:cNvSpPr/>
          <p:nvPr/>
        </p:nvSpPr>
        <p:spPr>
          <a:xfrm>
            <a:off x="7099299" y="5742871"/>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03F51AF-8B31-411C-90D4-C8FF4312563A}"/>
              </a:ext>
            </a:extLst>
          </p:cNvPr>
          <p:cNvSpPr txBox="1"/>
          <p:nvPr/>
        </p:nvSpPr>
        <p:spPr>
          <a:xfrm>
            <a:off x="7539770" y="5644999"/>
            <a:ext cx="1690687"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Science Station</a:t>
            </a:r>
            <a:endParaRPr lang="en-US" u="sng" dirty="0"/>
          </a:p>
        </p:txBody>
      </p:sp>
      <p:sp>
        <p:nvSpPr>
          <p:cNvPr id="38" name="Cross 37">
            <a:extLst>
              <a:ext uri="{FF2B5EF4-FFF2-40B4-BE49-F238E27FC236}">
                <a16:creationId xmlns:a16="http://schemas.microsoft.com/office/drawing/2014/main" id="{82497689-CDAC-4142-AE4C-ECB83419EC80}"/>
              </a:ext>
            </a:extLst>
          </p:cNvPr>
          <p:cNvSpPr/>
          <p:nvPr/>
        </p:nvSpPr>
        <p:spPr>
          <a:xfrm>
            <a:off x="2279890" y="2468901"/>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a:extLst>
              <a:ext uri="{FF2B5EF4-FFF2-40B4-BE49-F238E27FC236}">
                <a16:creationId xmlns:a16="http://schemas.microsoft.com/office/drawing/2014/main" id="{FE0BE80D-0F6B-4699-9E66-F2F073C120B9}"/>
              </a:ext>
            </a:extLst>
          </p:cNvPr>
          <p:cNvSpPr/>
          <p:nvPr/>
        </p:nvSpPr>
        <p:spPr>
          <a:xfrm>
            <a:off x="8826497" y="3729457"/>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ross 39">
            <a:extLst>
              <a:ext uri="{FF2B5EF4-FFF2-40B4-BE49-F238E27FC236}">
                <a16:creationId xmlns:a16="http://schemas.microsoft.com/office/drawing/2014/main" id="{85C3FF33-86D0-4C5F-84B5-EE856C9FEE45}"/>
              </a:ext>
            </a:extLst>
          </p:cNvPr>
          <p:cNvSpPr/>
          <p:nvPr/>
        </p:nvSpPr>
        <p:spPr>
          <a:xfrm>
            <a:off x="3851516" y="4289917"/>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a:extLst>
              <a:ext uri="{FF2B5EF4-FFF2-40B4-BE49-F238E27FC236}">
                <a16:creationId xmlns:a16="http://schemas.microsoft.com/office/drawing/2014/main" id="{142692C5-7D21-4AD8-96A8-CA8BD8BE0BF8}"/>
              </a:ext>
            </a:extLst>
          </p:cNvPr>
          <p:cNvSpPr/>
          <p:nvPr/>
        </p:nvSpPr>
        <p:spPr>
          <a:xfrm>
            <a:off x="11540864" y="249398"/>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a:extLst>
              <a:ext uri="{FF2B5EF4-FFF2-40B4-BE49-F238E27FC236}">
                <a16:creationId xmlns:a16="http://schemas.microsoft.com/office/drawing/2014/main" id="{7AD5B054-E3DB-47F5-AF62-5D2D15DB2C9A}"/>
              </a:ext>
            </a:extLst>
          </p:cNvPr>
          <p:cNvSpPr/>
          <p:nvPr/>
        </p:nvSpPr>
        <p:spPr>
          <a:xfrm>
            <a:off x="3815004" y="2705095"/>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4422F07D-9E1A-4EE8-9F99-C786D45C7205}"/>
              </a:ext>
            </a:extLst>
          </p:cNvPr>
          <p:cNvSpPr/>
          <p:nvPr/>
        </p:nvSpPr>
        <p:spPr>
          <a:xfrm rot="10800000">
            <a:off x="11369922" y="135001"/>
            <a:ext cx="170942" cy="4049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9468F5A2-B30D-48F7-BFA7-5566B059CD96}"/>
              </a:ext>
            </a:extLst>
          </p:cNvPr>
          <p:cNvSpPr/>
          <p:nvPr/>
        </p:nvSpPr>
        <p:spPr>
          <a:xfrm>
            <a:off x="6648510" y="6271312"/>
            <a:ext cx="707913" cy="1302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DF2EA37E-3D69-4820-B82E-E9BA9B347EB2}"/>
              </a:ext>
            </a:extLst>
          </p:cNvPr>
          <p:cNvSpPr/>
          <p:nvPr/>
        </p:nvSpPr>
        <p:spPr>
          <a:xfrm rot="219156">
            <a:off x="1240403" y="2240391"/>
            <a:ext cx="845587" cy="1559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C10B36A4-ECAC-40F0-A09D-BF570C8DCE2F}"/>
              </a:ext>
            </a:extLst>
          </p:cNvPr>
          <p:cNvSpPr/>
          <p:nvPr/>
        </p:nvSpPr>
        <p:spPr>
          <a:xfrm rot="694684">
            <a:off x="2506202" y="2383094"/>
            <a:ext cx="1150743" cy="157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FCD37CE5-26F8-4B70-982E-764D4030FE96}"/>
              </a:ext>
            </a:extLst>
          </p:cNvPr>
          <p:cNvSpPr/>
          <p:nvPr/>
        </p:nvSpPr>
        <p:spPr>
          <a:xfrm rot="3238322">
            <a:off x="5035722" y="2144499"/>
            <a:ext cx="707913" cy="1302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A32B9B55-8619-403C-A02A-EB6C2DFF2571}"/>
              </a:ext>
            </a:extLst>
          </p:cNvPr>
          <p:cNvSpPr/>
          <p:nvPr/>
        </p:nvSpPr>
        <p:spPr>
          <a:xfrm rot="5400000">
            <a:off x="755209" y="1701156"/>
            <a:ext cx="950923" cy="1768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5F6B9CFB-BEB4-41A7-81E2-197AB666CC8C}"/>
              </a:ext>
            </a:extLst>
          </p:cNvPr>
          <p:cNvSpPr/>
          <p:nvPr/>
        </p:nvSpPr>
        <p:spPr>
          <a:xfrm rot="8421737">
            <a:off x="5014096" y="1234291"/>
            <a:ext cx="1316674" cy="1441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EA7C3630-7382-4158-93BE-FBB3207A7FBE}"/>
              </a:ext>
            </a:extLst>
          </p:cNvPr>
          <p:cNvSpPr/>
          <p:nvPr/>
        </p:nvSpPr>
        <p:spPr>
          <a:xfrm rot="2518997">
            <a:off x="5195072" y="1947027"/>
            <a:ext cx="1182767" cy="1637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E862D7EB-BF5F-47F7-A937-CF9710DB9E3C}"/>
              </a:ext>
            </a:extLst>
          </p:cNvPr>
          <p:cNvSpPr/>
          <p:nvPr/>
        </p:nvSpPr>
        <p:spPr>
          <a:xfrm rot="6056681">
            <a:off x="4453677" y="3469727"/>
            <a:ext cx="1022819" cy="150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rrow: Right 55">
            <a:extLst>
              <a:ext uri="{FF2B5EF4-FFF2-40B4-BE49-F238E27FC236}">
                <a16:creationId xmlns:a16="http://schemas.microsoft.com/office/drawing/2014/main" id="{A2625582-99E6-47A4-846E-CB7D627FEE05}"/>
              </a:ext>
            </a:extLst>
          </p:cNvPr>
          <p:cNvSpPr/>
          <p:nvPr/>
        </p:nvSpPr>
        <p:spPr>
          <a:xfrm rot="8306268">
            <a:off x="7402082" y="3705182"/>
            <a:ext cx="906179" cy="1509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2E2C04C9-C7E1-42EC-8EE0-9DD11B6917E4}"/>
              </a:ext>
            </a:extLst>
          </p:cNvPr>
          <p:cNvSpPr/>
          <p:nvPr/>
        </p:nvSpPr>
        <p:spPr>
          <a:xfrm rot="7932072">
            <a:off x="4982121" y="2709737"/>
            <a:ext cx="707913" cy="1302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472BA627-63A6-4826-A785-16A884AA3F95}"/>
              </a:ext>
            </a:extLst>
          </p:cNvPr>
          <p:cNvSpPr/>
          <p:nvPr/>
        </p:nvSpPr>
        <p:spPr>
          <a:xfrm rot="9268518">
            <a:off x="4117989" y="4125634"/>
            <a:ext cx="707913" cy="1302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5F618BCE-9D3F-417F-A085-CDD1B9C8B337}"/>
              </a:ext>
            </a:extLst>
          </p:cNvPr>
          <p:cNvSpPr/>
          <p:nvPr/>
        </p:nvSpPr>
        <p:spPr>
          <a:xfrm rot="6701397">
            <a:off x="8072130" y="2699738"/>
            <a:ext cx="1022819" cy="150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63B547ED-EF0C-45BD-985C-CA8A8E0C5C7C}"/>
              </a:ext>
            </a:extLst>
          </p:cNvPr>
          <p:cNvSpPr/>
          <p:nvPr/>
        </p:nvSpPr>
        <p:spPr>
          <a:xfrm rot="6945566">
            <a:off x="8652762" y="1840790"/>
            <a:ext cx="707913" cy="1539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914BC678-C7E8-496E-BF37-43034C91A93B}"/>
              </a:ext>
            </a:extLst>
          </p:cNvPr>
          <p:cNvSpPr/>
          <p:nvPr/>
        </p:nvSpPr>
        <p:spPr>
          <a:xfrm rot="2997351">
            <a:off x="8003750" y="956204"/>
            <a:ext cx="1352661" cy="1496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B910BD88-DC92-4923-A680-A71023BD0306}"/>
              </a:ext>
            </a:extLst>
          </p:cNvPr>
          <p:cNvSpPr/>
          <p:nvPr/>
        </p:nvSpPr>
        <p:spPr>
          <a:xfrm>
            <a:off x="7137541" y="427115"/>
            <a:ext cx="1022819" cy="1502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79AA853E-4E66-4E22-A202-213E4B5A8054}"/>
              </a:ext>
            </a:extLst>
          </p:cNvPr>
          <p:cNvSpPr/>
          <p:nvPr/>
        </p:nvSpPr>
        <p:spPr>
          <a:xfrm>
            <a:off x="1194684" y="1834722"/>
            <a:ext cx="400869" cy="1610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E01719AD-1FD2-49CE-AD88-DCE8545DE236}"/>
              </a:ext>
            </a:extLst>
          </p:cNvPr>
          <p:cNvSpPr/>
          <p:nvPr/>
        </p:nvSpPr>
        <p:spPr>
          <a:xfrm rot="2226474">
            <a:off x="8375877" y="3509540"/>
            <a:ext cx="536070" cy="1281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3BE673EA-65A7-4E5F-AEF7-BC7470096819}"/>
              </a:ext>
            </a:extLst>
          </p:cNvPr>
          <p:cNvSpPr/>
          <p:nvPr/>
        </p:nvSpPr>
        <p:spPr>
          <a:xfrm rot="19039746">
            <a:off x="6763458" y="585297"/>
            <a:ext cx="246899" cy="1610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09B323E4-D45B-4AC2-86B1-360673D10B7E}"/>
              </a:ext>
            </a:extLst>
          </p:cNvPr>
          <p:cNvSpPr/>
          <p:nvPr/>
        </p:nvSpPr>
        <p:spPr>
          <a:xfrm rot="10800000">
            <a:off x="732583" y="1096292"/>
            <a:ext cx="409684" cy="13474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5DECFEEE-51C7-4597-B684-17BCE2EB30EA}"/>
              </a:ext>
            </a:extLst>
          </p:cNvPr>
          <p:cNvSpPr txBox="1"/>
          <p:nvPr/>
        </p:nvSpPr>
        <p:spPr>
          <a:xfrm>
            <a:off x="7539164" y="6095892"/>
            <a:ext cx="1690687" cy="369332"/>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Travel Routes</a:t>
            </a:r>
            <a:endParaRPr lang="en-US" u="sng" dirty="0"/>
          </a:p>
        </p:txBody>
      </p:sp>
      <p:sp>
        <p:nvSpPr>
          <p:cNvPr id="69" name="Cross 68">
            <a:extLst>
              <a:ext uri="{FF2B5EF4-FFF2-40B4-BE49-F238E27FC236}">
                <a16:creationId xmlns:a16="http://schemas.microsoft.com/office/drawing/2014/main" id="{866A2192-3D72-4DAC-996C-14D894E619F5}"/>
              </a:ext>
            </a:extLst>
          </p:cNvPr>
          <p:cNvSpPr/>
          <p:nvPr/>
        </p:nvSpPr>
        <p:spPr>
          <a:xfrm>
            <a:off x="6434264" y="996461"/>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Up-Down 2">
            <a:extLst>
              <a:ext uri="{FF2B5EF4-FFF2-40B4-BE49-F238E27FC236}">
                <a16:creationId xmlns:a16="http://schemas.microsoft.com/office/drawing/2014/main" id="{95723275-82F8-47A0-B0AE-760FE3F36D64}"/>
              </a:ext>
            </a:extLst>
          </p:cNvPr>
          <p:cNvSpPr/>
          <p:nvPr/>
        </p:nvSpPr>
        <p:spPr>
          <a:xfrm rot="5400000">
            <a:off x="9855063" y="-937531"/>
            <a:ext cx="150214" cy="2879507"/>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Up-Down 69">
            <a:extLst>
              <a:ext uri="{FF2B5EF4-FFF2-40B4-BE49-F238E27FC236}">
                <a16:creationId xmlns:a16="http://schemas.microsoft.com/office/drawing/2014/main" id="{9A6873C3-6396-4593-A94C-F48B8F259AB1}"/>
              </a:ext>
            </a:extLst>
          </p:cNvPr>
          <p:cNvSpPr/>
          <p:nvPr/>
        </p:nvSpPr>
        <p:spPr>
          <a:xfrm rot="7131517">
            <a:off x="623600" y="331927"/>
            <a:ext cx="198051" cy="933608"/>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Up-Down 70">
            <a:extLst>
              <a:ext uri="{FF2B5EF4-FFF2-40B4-BE49-F238E27FC236}">
                <a16:creationId xmlns:a16="http://schemas.microsoft.com/office/drawing/2014/main" id="{1714E89D-BF21-43A9-B034-19B3C6AA6592}"/>
              </a:ext>
            </a:extLst>
          </p:cNvPr>
          <p:cNvSpPr/>
          <p:nvPr/>
        </p:nvSpPr>
        <p:spPr>
          <a:xfrm rot="7438649">
            <a:off x="11674417" y="458283"/>
            <a:ext cx="167816" cy="514681"/>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A9C94BA8-9FE5-4B09-A297-46BF9104F7E4}"/>
              </a:ext>
            </a:extLst>
          </p:cNvPr>
          <p:cNvSpPr/>
          <p:nvPr/>
        </p:nvSpPr>
        <p:spPr>
          <a:xfrm rot="21310581">
            <a:off x="1443921" y="1055200"/>
            <a:ext cx="360328" cy="1486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B29F30F-AAEA-4EC6-93E3-E7AD78DE56EC}"/>
              </a:ext>
            </a:extLst>
          </p:cNvPr>
          <p:cNvSpPr txBox="1"/>
          <p:nvPr/>
        </p:nvSpPr>
        <p:spPr>
          <a:xfrm>
            <a:off x="9624601" y="5806819"/>
            <a:ext cx="2374948" cy="646331"/>
          </a:xfrm>
          <a:prstGeom prst="rect">
            <a:avLst/>
          </a:prstGeom>
          <a:noFill/>
        </p:spPr>
        <p:txBody>
          <a:bodyPr wrap="square">
            <a:spAutoFit/>
          </a:bodyPr>
          <a:lstStyle/>
          <a:p>
            <a:r>
              <a:rPr lang="en-US" sz="1800" b="1" i="1" dirty="0">
                <a:effectLst/>
                <a:latin typeface="Calibri" panose="020F0502020204030204" pitchFamily="34" charset="0"/>
                <a:ea typeface="Calibri" panose="020F0502020204030204" pitchFamily="34" charset="0"/>
                <a:cs typeface="Times New Roman" panose="02020603050405020304" pitchFamily="18" charset="0"/>
              </a:rPr>
              <a:t>The </a:t>
            </a:r>
            <a:r>
              <a:rPr lang="en-US" b="1" i="1" dirty="0">
                <a:latin typeface="Calibri" panose="020F0502020204030204" pitchFamily="34" charset="0"/>
                <a:ea typeface="Calibri" panose="020F0502020204030204" pitchFamily="34" charset="0"/>
                <a:cs typeface="Times New Roman" panose="02020603050405020304" pitchFamily="18" charset="0"/>
              </a:rPr>
              <a:t>Mars</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Grand Tour would take ~262 </a:t>
            </a:r>
            <a:r>
              <a:rPr lang="en-US" b="1" i="1" dirty="0">
                <a:latin typeface="Calibri" panose="020F0502020204030204" pitchFamily="34" charset="0"/>
                <a:ea typeface="Calibri" panose="020F0502020204030204" pitchFamily="34" charset="0"/>
                <a:cs typeface="Times New Roman" panose="02020603050405020304" pitchFamily="18" charset="0"/>
              </a:rPr>
              <a:t>sols</a:t>
            </a:r>
            <a:endParaRPr lang="en-US" i="1" dirty="0"/>
          </a:p>
        </p:txBody>
      </p:sp>
      <p:sp>
        <p:nvSpPr>
          <p:cNvPr id="73" name="Smiley Face 72">
            <a:extLst>
              <a:ext uri="{FF2B5EF4-FFF2-40B4-BE49-F238E27FC236}">
                <a16:creationId xmlns:a16="http://schemas.microsoft.com/office/drawing/2014/main" id="{EF3A46BC-E79C-417B-948F-0A28884BD99D}"/>
              </a:ext>
            </a:extLst>
          </p:cNvPr>
          <p:cNvSpPr/>
          <p:nvPr/>
        </p:nvSpPr>
        <p:spPr>
          <a:xfrm>
            <a:off x="10686933" y="220675"/>
            <a:ext cx="295275" cy="2253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8410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6B626-24B4-4078-B058-C01EBB72830F}"/>
              </a:ext>
            </a:extLst>
          </p:cNvPr>
          <p:cNvSpPr txBox="1"/>
          <p:nvPr/>
        </p:nvSpPr>
        <p:spPr>
          <a:xfrm>
            <a:off x="4554164" y="726111"/>
            <a:ext cx="6832293" cy="2446824"/>
          </a:xfrm>
          <a:prstGeom prst="rect">
            <a:avLst/>
          </a:prstGeom>
          <a:noFill/>
        </p:spPr>
        <p:txBody>
          <a:bodyPr wrap="square">
            <a:spAutoFit/>
          </a:bodyPr>
          <a:lstStyle/>
          <a:p>
            <a:r>
              <a:rPr lang="en-US" dirty="0"/>
              <a:t>Eight 4-person KRUSTY-powered Mars Rovers would be needed, plus ten 2-person “Mini” Rovers for the science stations and survey crews. . They could be named after famous dogs (rovers)– e.g., Hooch, Marmaduke, Lassie, Marley, Scooby, Buddy, Buck, Benji, Toto, </a:t>
            </a:r>
            <a:r>
              <a:rPr lang="en-US" dirty="0" err="1"/>
              <a:t>Hachi</a:t>
            </a:r>
            <a:r>
              <a:rPr lang="en-US" dirty="0"/>
              <a:t>, Max, Dug, Bingo, Bolt, Odie,  Astro, Charley and, of course, Snoopy.</a:t>
            </a:r>
          </a:p>
          <a:p>
            <a:endParaRPr lang="en-US" sz="900" dirty="0"/>
          </a:p>
          <a:p>
            <a:r>
              <a:rPr lang="en-US" dirty="0"/>
              <a:t>Six 4-person KRUSTY-powered Mules would be needed. They could be named after famous mules - e.g., Gus, Francis, Jasper, Ruth, Conchita and Blue, or optionally just Jack (boy mule) and Molly (girl mule).  </a:t>
            </a:r>
          </a:p>
        </p:txBody>
      </p:sp>
      <p:pic>
        <p:nvPicPr>
          <p:cNvPr id="4" name="Picture 3" descr="A picture containing ground, outdoor, mountain, desert&#10;&#10;Description automatically generated">
            <a:extLst>
              <a:ext uri="{FF2B5EF4-FFF2-40B4-BE49-F238E27FC236}">
                <a16:creationId xmlns:a16="http://schemas.microsoft.com/office/drawing/2014/main" id="{077EE88E-E886-4CC1-9C37-23D915844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722663" cy="3209192"/>
          </a:xfrm>
          <a:prstGeom prst="rect">
            <a:avLst/>
          </a:prstGeom>
        </p:spPr>
      </p:pic>
      <p:pic>
        <p:nvPicPr>
          <p:cNvPr id="6" name="Picture 5" descr="A picture containing outdoor, sky, driving, desert&#10;&#10;Description automatically generated">
            <a:extLst>
              <a:ext uri="{FF2B5EF4-FFF2-40B4-BE49-F238E27FC236}">
                <a16:creationId xmlns:a16="http://schemas.microsoft.com/office/drawing/2014/main" id="{DA4AAC01-2374-4F3D-AD38-AAF4B0F15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2920"/>
            <a:ext cx="5831298" cy="3554366"/>
          </a:xfrm>
          <a:prstGeom prst="rect">
            <a:avLst/>
          </a:prstGeom>
        </p:spPr>
      </p:pic>
      <p:pic>
        <p:nvPicPr>
          <p:cNvPr id="1026" name="Picture 2" descr="The actual NASA technologies that Matt Damon will use in the space survival  film “The Martian” — Quartz">
            <a:extLst>
              <a:ext uri="{FF2B5EF4-FFF2-40B4-BE49-F238E27FC236}">
                <a16:creationId xmlns:a16="http://schemas.microsoft.com/office/drawing/2014/main" id="{2C04A40F-FBC5-4152-817B-44B0E504F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820" y="3420208"/>
            <a:ext cx="6118109" cy="34414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7AB2EF1-722D-41A7-AB68-5EAFE7AD5D4E}"/>
              </a:ext>
            </a:extLst>
          </p:cNvPr>
          <p:cNvSpPr txBox="1">
            <a:spLocks/>
          </p:cNvSpPr>
          <p:nvPr/>
        </p:nvSpPr>
        <p:spPr bwMode="blackWhite">
          <a:xfrm>
            <a:off x="4897315" y="168697"/>
            <a:ext cx="5468816"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b="1" u="sng" dirty="0">
                <a:latin typeface="Calibri" panose="020F0502020204030204" pitchFamily="34" charset="0"/>
                <a:ea typeface="Calibri" panose="020F0502020204030204" pitchFamily="34" charset="0"/>
                <a:cs typeface="Times New Roman" panose="02020603050405020304" pitchFamily="18" charset="0"/>
              </a:rPr>
              <a:t>SURFACE TRANSPORTATION</a:t>
            </a:r>
            <a:endParaRPr lang="en-US" sz="2000" dirty="0"/>
          </a:p>
        </p:txBody>
      </p:sp>
    </p:spTree>
    <p:extLst>
      <p:ext uri="{BB962C8B-B14F-4D97-AF65-F5344CB8AC3E}">
        <p14:creationId xmlns:p14="http://schemas.microsoft.com/office/powerpoint/2010/main" val="31116299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1C55-C5A0-4742-80B7-7513A704BD86}"/>
              </a:ext>
            </a:extLst>
          </p:cNvPr>
          <p:cNvSpPr txBox="1">
            <a:spLocks/>
          </p:cNvSpPr>
          <p:nvPr/>
        </p:nvSpPr>
        <p:spPr bwMode="blackWhite">
          <a:xfrm>
            <a:off x="2699657" y="1621971"/>
            <a:ext cx="7166994" cy="1099807"/>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MARS EXPLORATION INFRASTRUCTURE</a:t>
            </a:r>
            <a:endParaRPr lang="en-US" sz="3200" dirty="0"/>
          </a:p>
        </p:txBody>
      </p:sp>
    </p:spTree>
    <p:extLst>
      <p:ext uri="{BB962C8B-B14F-4D97-AF65-F5344CB8AC3E}">
        <p14:creationId xmlns:p14="http://schemas.microsoft.com/office/powerpoint/2010/main" val="203044694"/>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FE3BE0-7977-495A-885F-6670B6F22A99}"/>
              </a:ext>
            </a:extLst>
          </p:cNvPr>
          <p:cNvSpPr txBox="1"/>
          <p:nvPr/>
        </p:nvSpPr>
        <p:spPr>
          <a:xfrm>
            <a:off x="348792" y="175184"/>
            <a:ext cx="11726944" cy="4308872"/>
          </a:xfrm>
          <a:prstGeom prst="rect">
            <a:avLst/>
          </a:prstGeom>
          <a:noFill/>
        </p:spPr>
        <p:txBody>
          <a:bodyPr wrap="square">
            <a:spAutoFit/>
          </a:bodyPr>
          <a:lstStyle/>
          <a:p>
            <a:pPr marL="0" marR="0">
              <a:spcBef>
                <a:spcPts val="0"/>
              </a:spcBef>
              <a:spcAft>
                <a:spcPts val="0"/>
              </a:spcAft>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Potential spaceports and bases on Mars near subsurface water 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Deuteronilus Spaceport and Mamers Base –</a:t>
            </a:r>
          </a:p>
          <a:p>
            <a:pPr marL="0" marR="0">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Deuteronilus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Mensae</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contains glacier-filled lowlands southwest of Lyot Crater. 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Mensae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a region on </a:t>
            </a:r>
            <a:r>
              <a:rPr lang="en-US" b="1" dirty="0">
                <a:latin typeface="Calibri" panose="020F0502020204030204" pitchFamily="34" charset="0"/>
                <a:ea typeface="Calibri" panose="020F0502020204030204" pitchFamily="34" charset="0"/>
                <a:cs typeface="Times New Roman" panose="02020603050405020304" pitchFamily="18" charset="0"/>
              </a:rPr>
              <a:t>Mars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60 miles across and centered  at </a:t>
            </a:r>
            <a:r>
              <a:rPr lang="en-US" b="1" dirty="0">
                <a:latin typeface="Calibri" panose="020F0502020204030204" pitchFamily="34" charset="0"/>
                <a:ea typeface="Calibri" panose="020F0502020204030204" pitchFamily="34" charset="0"/>
                <a:cs typeface="Times New Roman" panose="02020603050405020304" pitchFamily="18" charset="0"/>
              </a:rPr>
              <a:t>43.9°N 337.4°W.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It covers 344°–325° West and 40°–48° North. The Deuteronilus region lies just to the north of </a:t>
            </a:r>
            <a:r>
              <a:rPr lang="en-US" b="1" dirty="0">
                <a:latin typeface="Calibri" panose="020F0502020204030204" pitchFamily="34" charset="0"/>
                <a:ea typeface="Calibri" panose="020F0502020204030204" pitchFamily="34" charset="0"/>
                <a:cs typeface="Times New Roman" panose="02020603050405020304" pitchFamily="18" charset="0"/>
              </a:rPr>
              <a:t>Arabia Terra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is included in the </a:t>
            </a:r>
            <a:r>
              <a:rPr lang="en-US" b="1" dirty="0">
                <a:latin typeface="Calibri" panose="020F0502020204030204" pitchFamily="34" charset="0"/>
                <a:ea typeface="Calibri" panose="020F0502020204030204" pitchFamily="34" charset="0"/>
                <a:cs typeface="Times New Roman" panose="02020603050405020304" pitchFamily="18" charset="0"/>
              </a:rPr>
              <a:t>Ismenius </a:t>
            </a:r>
            <a:r>
              <a:rPr lang="en-US" b="1" dirty="0" err="1">
                <a:latin typeface="Calibri" panose="020F0502020204030204" pitchFamily="34" charset="0"/>
                <a:ea typeface="Calibri" panose="020F0502020204030204" pitchFamily="34" charset="0"/>
                <a:cs typeface="Times New Roman" panose="02020603050405020304" pitchFamily="18" charset="0"/>
              </a:rPr>
              <a:t>Lacus</a:t>
            </a:r>
            <a:r>
              <a:rPr lang="en-US" b="1" dirty="0">
                <a:latin typeface="Calibri" panose="020F0502020204030204" pitchFamily="34" charset="0"/>
                <a:ea typeface="Calibri" panose="020F0502020204030204" pitchFamily="34" charset="0"/>
                <a:cs typeface="Times New Roman" panose="02020603050405020304" pitchFamily="18" charset="0"/>
              </a:rPr>
              <a:t> quadrangle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region contains flat-topped knobby terrain that may have been formed by glaciers at some time in the past.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Mensae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to the immediate west of </a:t>
            </a:r>
            <a:r>
              <a:rPr lang="en-US" b="1" dirty="0">
                <a:latin typeface="Calibri" panose="020F0502020204030204" pitchFamily="34" charset="0"/>
                <a:ea typeface="Calibri" panose="020F0502020204030204" pitchFamily="34" charset="0"/>
                <a:cs typeface="Times New Roman" panose="02020603050405020304" pitchFamily="18" charset="0"/>
              </a:rPr>
              <a:t>Protonilus </a:t>
            </a:r>
            <a:r>
              <a:rPr lang="en-US" b="1" dirty="0" err="1">
                <a:latin typeface="Calibri" panose="020F0502020204030204" pitchFamily="34" charset="0"/>
                <a:ea typeface="Calibri" panose="020F0502020204030204" pitchFamily="34" charset="0"/>
                <a:cs typeface="Times New Roman" panose="02020603050405020304" pitchFamily="18" charset="0"/>
              </a:rPr>
              <a:t>Mensae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a:t>
            </a:r>
            <a:r>
              <a:rPr lang="en-US" b="1" dirty="0" err="1">
                <a:latin typeface="Calibri" panose="020F0502020204030204" pitchFamily="34" charset="0"/>
                <a:ea typeface="Calibri" panose="020F0502020204030204" pitchFamily="34" charset="0"/>
                <a:cs typeface="Times New Roman" panose="02020603050405020304" pitchFamily="18" charset="0"/>
              </a:rPr>
              <a:t>Ismeniae</a:t>
            </a:r>
            <a:r>
              <a:rPr lang="en-US" b="1" dirty="0">
                <a:latin typeface="Calibri" panose="020F0502020204030204" pitchFamily="34" charset="0"/>
                <a:ea typeface="Calibri" panose="020F0502020204030204" pitchFamily="34" charset="0"/>
                <a:cs typeface="Times New Roman" panose="02020603050405020304" pitchFamily="18" charset="0"/>
              </a:rPr>
              <a:t> Fossae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Glaciers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persisted in the region in modern times, with at least one glacier estimated at forming as recently as 10,000 to 100,000 years ago. Recent evidence from the </a:t>
            </a:r>
            <a:r>
              <a:rPr lang="en-US" b="1" dirty="0">
                <a:latin typeface="Calibri" panose="020F0502020204030204" pitchFamily="34" charset="0"/>
                <a:ea typeface="Calibri" panose="020F0502020204030204" pitchFamily="34" charset="0"/>
                <a:cs typeface="Times New Roman" panose="02020603050405020304" pitchFamily="18" charset="0"/>
              </a:rPr>
              <a:t>Mars Reconnaissance Orbiter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has shown that parts of 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Mensae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do indeed contain ice.</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possible site for a spaceport would be 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Colles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(DC), adjacent to the southern end of Mamers Valles.  A </a:t>
            </a:r>
            <a:r>
              <a:rPr lang="en-US" b="1" dirty="0">
                <a:latin typeface="Calibri" panose="020F0502020204030204" pitchFamily="34" charset="0"/>
                <a:ea typeface="Calibri" panose="020F0502020204030204" pitchFamily="34" charset="0"/>
                <a:cs typeface="Times New Roman" panose="02020603050405020304" pitchFamily="18" charset="0"/>
              </a:rPr>
              <a:t>solar powered water, air and fuel conversion plant and greenhouse could be located near at a space base.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JFA PROJECT 3">
            <a:extLst>
              <a:ext uri="{FF2B5EF4-FFF2-40B4-BE49-F238E27FC236}">
                <a16:creationId xmlns:a16="http://schemas.microsoft.com/office/drawing/2014/main" id="{618F2F38-D787-493D-9119-2819FEFD7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957" y="4337021"/>
            <a:ext cx="6015577" cy="252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44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fade">
                                      <p:cBhvr>
                                        <p:cTn id="27" dur="1000"/>
                                        <p:tgtEl>
                                          <p:spTgt spid="12290"/>
                                        </p:tgtEl>
                                      </p:cBhvr>
                                    </p:animEffect>
                                    <p:anim calcmode="lin" valueType="num">
                                      <p:cBhvr>
                                        <p:cTn id="28" dur="1000" fill="hold"/>
                                        <p:tgtEl>
                                          <p:spTgt spid="12290"/>
                                        </p:tgtEl>
                                        <p:attrNameLst>
                                          <p:attrName>ppt_x</p:attrName>
                                        </p:attrNameLst>
                                      </p:cBhvr>
                                      <p:tavLst>
                                        <p:tav tm="0">
                                          <p:val>
                                            <p:strVal val="#ppt_x"/>
                                          </p:val>
                                        </p:tav>
                                        <p:tav tm="100000">
                                          <p:val>
                                            <p:strVal val="#ppt_x"/>
                                          </p:val>
                                        </p:tav>
                                      </p:tavLst>
                                    </p:anim>
                                    <p:anim calcmode="lin" valueType="num">
                                      <p:cBhvr>
                                        <p:cTn id="2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EB292-BD41-47A9-B507-FB0CD478D4B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0" y="19047"/>
            <a:ext cx="6811861" cy="6858000"/>
          </a:xfrm>
          <a:prstGeom prst="rect">
            <a:avLst/>
          </a:prstGeom>
          <a:noFill/>
          <a:ln>
            <a:noFill/>
          </a:ln>
        </p:spPr>
      </p:pic>
      <p:sp>
        <p:nvSpPr>
          <p:cNvPr id="2" name="Arrow: Right 1">
            <a:extLst>
              <a:ext uri="{FF2B5EF4-FFF2-40B4-BE49-F238E27FC236}">
                <a16:creationId xmlns:a16="http://schemas.microsoft.com/office/drawing/2014/main" id="{709C4D14-F087-45AA-AB18-06BFA354C87E}"/>
              </a:ext>
            </a:extLst>
          </p:cNvPr>
          <p:cNvSpPr/>
          <p:nvPr/>
        </p:nvSpPr>
        <p:spPr>
          <a:xfrm rot="6527182">
            <a:off x="1836266" y="3218570"/>
            <a:ext cx="978408" cy="34201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1CB291-1846-4C75-B612-73873FA9BB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386" y="61974"/>
            <a:ext cx="9526120" cy="3697547"/>
          </a:xfrm>
          <a:prstGeom prst="rect">
            <a:avLst/>
          </a:prstGeom>
          <a:noFill/>
          <a:ln>
            <a:noFill/>
          </a:ln>
        </p:spPr>
      </p:pic>
      <p:sp>
        <p:nvSpPr>
          <p:cNvPr id="6" name="Arrow: Right 5">
            <a:extLst>
              <a:ext uri="{FF2B5EF4-FFF2-40B4-BE49-F238E27FC236}">
                <a16:creationId xmlns:a16="http://schemas.microsoft.com/office/drawing/2014/main" id="{9DD2B2AF-4503-4255-8DE7-BBF96F24EFD1}"/>
              </a:ext>
            </a:extLst>
          </p:cNvPr>
          <p:cNvSpPr/>
          <p:nvPr/>
        </p:nvSpPr>
        <p:spPr>
          <a:xfrm rot="15399765">
            <a:off x="6576358" y="3215134"/>
            <a:ext cx="1036751" cy="2413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863E09-2671-435D-8C65-7BA4FC1A5C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51720" y="3853366"/>
            <a:ext cx="4583279" cy="2955689"/>
          </a:xfrm>
          <a:prstGeom prst="rect">
            <a:avLst/>
          </a:prstGeom>
          <a:noFill/>
          <a:ln>
            <a:noFill/>
          </a:ln>
        </p:spPr>
      </p:pic>
      <p:sp>
        <p:nvSpPr>
          <p:cNvPr id="10" name="TextBox 9">
            <a:extLst>
              <a:ext uri="{FF2B5EF4-FFF2-40B4-BE49-F238E27FC236}">
                <a16:creationId xmlns:a16="http://schemas.microsoft.com/office/drawing/2014/main" id="{EC4B068A-7F92-48B2-8B27-27BA1DCB6FBB}"/>
              </a:ext>
            </a:extLst>
          </p:cNvPr>
          <p:cNvSpPr txBox="1"/>
          <p:nvPr/>
        </p:nvSpPr>
        <p:spPr>
          <a:xfrm>
            <a:off x="5454999" y="1549364"/>
            <a:ext cx="1424447" cy="1200329"/>
          </a:xfrm>
          <a:prstGeom prst="rect">
            <a:avLst/>
          </a:prstGeom>
          <a:noFill/>
        </p:spPr>
        <p:txBody>
          <a:bodyPr wrap="square">
            <a:spAutoFit/>
          </a:bodyPr>
          <a:lstStyle/>
          <a:p>
            <a:r>
              <a:rPr lang="en-US"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Red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Circle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Colles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(DC) Spaceport </a:t>
            </a:r>
            <a:endParaRPr lang="en-US" b="1" dirty="0"/>
          </a:p>
        </p:txBody>
      </p:sp>
      <p:pic>
        <p:nvPicPr>
          <p:cNvPr id="13314" name="Picture 2">
            <a:extLst>
              <a:ext uri="{FF2B5EF4-FFF2-40B4-BE49-F238E27FC236}">
                <a16:creationId xmlns:a16="http://schemas.microsoft.com/office/drawing/2014/main" id="{72D800D1-E889-4108-A030-5A8037E81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0" y="378146"/>
            <a:ext cx="2095500" cy="3381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1FF7D9-1B21-4477-9672-C303B214E53F}"/>
              </a:ext>
            </a:extLst>
          </p:cNvPr>
          <p:cNvSpPr txBox="1"/>
          <p:nvPr/>
        </p:nvSpPr>
        <p:spPr>
          <a:xfrm>
            <a:off x="4191000" y="61974"/>
            <a:ext cx="2620861" cy="923330"/>
          </a:xfrm>
          <a:prstGeom prst="rect">
            <a:avLst/>
          </a:prstGeom>
          <a:noFill/>
        </p:spPr>
        <p:txBody>
          <a:bodyPr wrap="square">
            <a:spAutoFit/>
          </a:bodyPr>
          <a:lstStyle/>
          <a:p>
            <a:r>
              <a:rPr lang="en-US"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Red arrows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Protonilus </a:t>
            </a:r>
            <a:r>
              <a:rPr lang="en-US" b="1" dirty="0" err="1">
                <a:latin typeface="Calibri" panose="020F0502020204030204" pitchFamily="34" charset="0"/>
                <a:ea typeface="Calibri" panose="020F0502020204030204" pitchFamily="34" charset="0"/>
                <a:cs typeface="Times New Roman" panose="02020603050405020304" pitchFamily="18" charset="0"/>
              </a:rPr>
              <a:t>Mensae</a:t>
            </a:r>
            <a:r>
              <a:rPr lang="en-US" b="1" dirty="0">
                <a:latin typeface="Calibri" panose="020F0502020204030204" pitchFamily="34" charset="0"/>
                <a:ea typeface="Calibri" panose="020F0502020204030204" pitchFamily="34" charset="0"/>
                <a:cs typeface="Times New Roman" panose="02020603050405020304" pitchFamily="18" charset="0"/>
              </a:rPr>
              <a:t> glacier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possible ice harvesting station </a:t>
            </a:r>
            <a:endParaRPr lang="en-US" b="1" dirty="0"/>
          </a:p>
        </p:txBody>
      </p:sp>
      <p:sp>
        <p:nvSpPr>
          <p:cNvPr id="11" name="Arrow: Right 10">
            <a:extLst>
              <a:ext uri="{FF2B5EF4-FFF2-40B4-BE49-F238E27FC236}">
                <a16:creationId xmlns:a16="http://schemas.microsoft.com/office/drawing/2014/main" id="{514A8FCD-AD0D-4153-A584-AA4F2ED353C4}"/>
              </a:ext>
            </a:extLst>
          </p:cNvPr>
          <p:cNvSpPr/>
          <p:nvPr/>
        </p:nvSpPr>
        <p:spPr>
          <a:xfrm rot="4419916">
            <a:off x="4389643" y="319246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200FCA9-275B-4955-8918-0A5907DA42C4}"/>
              </a:ext>
            </a:extLst>
          </p:cNvPr>
          <p:cNvSpPr/>
          <p:nvPr/>
        </p:nvSpPr>
        <p:spPr>
          <a:xfrm>
            <a:off x="8881641" y="454169"/>
            <a:ext cx="1140714" cy="4137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2B8315-0E7C-4BC6-9507-776CBA959E5D}"/>
              </a:ext>
            </a:extLst>
          </p:cNvPr>
          <p:cNvSpPr txBox="1"/>
          <p:nvPr/>
        </p:nvSpPr>
        <p:spPr>
          <a:xfrm rot="20786298">
            <a:off x="2199584" y="3574855"/>
            <a:ext cx="2270861" cy="369332"/>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Deuteronilus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Mensae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18" name="TextBox 17">
            <a:extLst>
              <a:ext uri="{FF2B5EF4-FFF2-40B4-BE49-F238E27FC236}">
                <a16:creationId xmlns:a16="http://schemas.microsoft.com/office/drawing/2014/main" id="{DA4C2F77-9E49-48E1-8FE7-2EF2F6AD7C55}"/>
              </a:ext>
            </a:extLst>
          </p:cNvPr>
          <p:cNvSpPr txBox="1"/>
          <p:nvPr/>
        </p:nvSpPr>
        <p:spPr>
          <a:xfrm>
            <a:off x="9451998" y="5719400"/>
            <a:ext cx="2202320" cy="923330"/>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Yellow arrows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Possible ice sources in Mamers Valle</a:t>
            </a:r>
            <a:endParaRPr lang="en-US" b="1" dirty="0"/>
          </a:p>
        </p:txBody>
      </p:sp>
      <p:sp>
        <p:nvSpPr>
          <p:cNvPr id="15" name="Dodecagon 14">
            <a:extLst>
              <a:ext uri="{FF2B5EF4-FFF2-40B4-BE49-F238E27FC236}">
                <a16:creationId xmlns:a16="http://schemas.microsoft.com/office/drawing/2014/main" id="{8E3A5536-F1B9-49B8-930F-7AA01EC72757}"/>
              </a:ext>
            </a:extLst>
          </p:cNvPr>
          <p:cNvSpPr/>
          <p:nvPr/>
        </p:nvSpPr>
        <p:spPr>
          <a:xfrm>
            <a:off x="7655338" y="2910782"/>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ircle: Hollow 16">
            <a:extLst>
              <a:ext uri="{FF2B5EF4-FFF2-40B4-BE49-F238E27FC236}">
                <a16:creationId xmlns:a16="http://schemas.microsoft.com/office/drawing/2014/main" id="{6774AEC3-1DA7-47AB-869D-A43851897025}"/>
              </a:ext>
            </a:extLst>
          </p:cNvPr>
          <p:cNvSpPr/>
          <p:nvPr/>
        </p:nvSpPr>
        <p:spPr>
          <a:xfrm>
            <a:off x="4907568" y="3868053"/>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9DAC735E-5DB8-4E8F-A242-C0601CC38218}"/>
              </a:ext>
            </a:extLst>
          </p:cNvPr>
          <p:cNvSpPr/>
          <p:nvPr/>
        </p:nvSpPr>
        <p:spPr>
          <a:xfrm>
            <a:off x="1925324" y="3829510"/>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10386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314"/>
                                        </p:tgtEl>
                                        <p:attrNameLst>
                                          <p:attrName>style.visibility</p:attrName>
                                        </p:attrNameLst>
                                      </p:cBhvr>
                                      <p:to>
                                        <p:strVal val="visible"/>
                                      </p:to>
                                    </p:set>
                                    <p:animEffect transition="in" filter="fade">
                                      <p:cBhvr>
                                        <p:cTn id="42" dur="500"/>
                                        <p:tgtEl>
                                          <p:spTgt spid="133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p:bldP spid="12" grpId="0"/>
      <p:bldP spid="11" grpId="0" animBg="1"/>
      <p:bldP spid="13" grpId="0" animBg="1"/>
      <p:bldP spid="18"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7693D503-5415-47C0-A1D0-10FF5E9EA9FC}"/>
              </a:ext>
            </a:extLst>
          </p:cNvPr>
          <p:cNvSpPr>
            <a:spLocks noGrp="1" noChangeArrowheads="1"/>
          </p:cNvSpPr>
          <p:nvPr>
            <p:ph type="title"/>
          </p:nvPr>
        </p:nvSpPr>
        <p:spPr>
          <a:xfrm>
            <a:off x="9459379" y="185057"/>
            <a:ext cx="2607435" cy="696685"/>
          </a:xfrm>
        </p:spPr>
        <p:txBody>
          <a:bodyPr>
            <a:noAutofit/>
          </a:bodyPr>
          <a:lstStyle/>
          <a:p>
            <a:r>
              <a:rPr lang="en-US" altLang="en-US" sz="1900" dirty="0">
                <a:latin typeface="Calibri" panose="020F0502020204030204" pitchFamily="34" charset="0"/>
                <a:cs typeface="Calibri" panose="020F0502020204030204" pitchFamily="34" charset="0"/>
              </a:rPr>
              <a:t>EMERALD AURORA </a:t>
            </a:r>
            <a:r>
              <a:rPr lang="en-US" altLang="en-US" sz="1900" dirty="0" err="1">
                <a:latin typeface="Calibri" panose="020F0502020204030204" pitchFamily="34" charset="0"/>
                <a:cs typeface="Calibri" panose="020F0502020204030204" pitchFamily="34" charset="0"/>
              </a:rPr>
              <a:t>aROUND</a:t>
            </a:r>
            <a:r>
              <a:rPr lang="en-US" altLang="en-US" sz="1900" dirty="0">
                <a:latin typeface="Calibri" panose="020F0502020204030204" pitchFamily="34" charset="0"/>
                <a:cs typeface="Calibri" panose="020F0502020204030204" pitchFamily="34" charset="0"/>
              </a:rPr>
              <a:t> mars</a:t>
            </a:r>
          </a:p>
        </p:txBody>
      </p:sp>
      <p:pic>
        <p:nvPicPr>
          <p:cNvPr id="223235" name="Picture 2" descr="Mars' atmosphere has a distinct green glow that astronomers say is caused by interactions between sunlight and oxygen.">
            <a:extLst>
              <a:ext uri="{FF2B5EF4-FFF2-40B4-BE49-F238E27FC236}">
                <a16:creationId xmlns:a16="http://schemas.microsoft.com/office/drawing/2014/main" id="{096B0B9D-CB24-47B1-B348-CC92D281A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25125" cy="68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9D5541D-2FAE-4269-B2B6-896F9B19314C}"/>
              </a:ext>
            </a:extLst>
          </p:cNvPr>
          <p:cNvSpPr>
            <a:spLocks noChangeArrowheads="1"/>
          </p:cNvSpPr>
          <p:nvPr/>
        </p:nvSpPr>
        <p:spPr bwMode="auto">
          <a:xfrm>
            <a:off x="9459379" y="1040760"/>
            <a:ext cx="248225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latin typeface="Calibri" panose="020F0502020204030204" pitchFamily="34" charset="0"/>
                <a:cs typeface="Calibri" panose="020F0502020204030204" pitchFamily="34" charset="0"/>
              </a:rPr>
              <a:t>From the Phobos Gateway Spaceport, an emerald aurora high in Mars’ atmosphere could been viewed as observed by the European Space Agency’s Orbiter. </a:t>
            </a: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The glow is triggered by interactions between sunlight and oxygen molecules in the Martian atmosphere.</a:t>
            </a:r>
          </a:p>
          <a:p>
            <a:endParaRPr lang="en-US" altLang="en-US" sz="900" b="1" dirty="0">
              <a:latin typeface="Calibri" panose="020F0502020204030204" pitchFamily="34" charset="0"/>
              <a:cs typeface="Calibri" panose="020F0502020204030204" pitchFamily="34" charset="0"/>
            </a:endParaRPr>
          </a:p>
          <a:p>
            <a:r>
              <a:rPr lang="en-US" altLang="en-US" sz="2000" b="1" i="1" dirty="0">
                <a:latin typeface="Calibri" panose="020F0502020204030204" pitchFamily="34" charset="0"/>
                <a:cs typeface="Calibri" panose="020F0502020204030204" pitchFamily="34" charset="0"/>
              </a:rPr>
              <a:t>Then, it’s off to land at one of the spaceports on the surface and began exploring Mars!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fade">
                                      <p:cBhvr>
                                        <p:cTn id="7" dur="500"/>
                                        <p:tgtEl>
                                          <p:spTgt spid="223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descr="Mamers Valles perspective view">
            <a:extLst>
              <a:ext uri="{FF2B5EF4-FFF2-40B4-BE49-F238E27FC236}">
                <a16:creationId xmlns:a16="http://schemas.microsoft.com/office/drawing/2014/main" id="{7DCF3452-8D24-4FA4-9BBB-E7E8002118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280"/>
            <a:ext cx="8875552" cy="5715439"/>
          </a:xfrm>
          <a:prstGeom prst="rect">
            <a:avLst/>
          </a:prstGeom>
          <a:noFill/>
          <a:ln>
            <a:noFill/>
          </a:ln>
        </p:spPr>
      </p:pic>
      <p:sp>
        <p:nvSpPr>
          <p:cNvPr id="5" name="TextBox 4">
            <a:extLst>
              <a:ext uri="{FF2B5EF4-FFF2-40B4-BE49-F238E27FC236}">
                <a16:creationId xmlns:a16="http://schemas.microsoft.com/office/drawing/2014/main" id="{54776676-F372-47E5-A005-C3440AE03E4E}"/>
              </a:ext>
            </a:extLst>
          </p:cNvPr>
          <p:cNvSpPr txBox="1"/>
          <p:nvPr/>
        </p:nvSpPr>
        <p:spPr>
          <a:xfrm>
            <a:off x="8875552" y="675478"/>
            <a:ext cx="3316448" cy="5770811"/>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The valley of Mamers Valles is approximately 620 miles long, running along the boundary between the northern lowlands and southern Highlands in the region of Deuteronilus </a:t>
            </a:r>
            <a:r>
              <a:rPr lang="en-US" sz="1800" b="1" dirty="0" err="1">
                <a:effectLst/>
                <a:latin typeface="Calibri" panose="020F0502020204030204" pitchFamily="34" charset="0"/>
                <a:ea typeface="Calibri" panose="020F0502020204030204" pitchFamily="34" charset="0"/>
                <a:cs typeface="Calibri" panose="020F0502020204030204" pitchFamily="34" charset="0"/>
              </a:rPr>
              <a:t>Mensae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It shows numerous deep and wide labyrinth-like valleys and circular depressions with structures likely formed by liquid flowing on the floor.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The structures are believed to be ice-rich debris flows,</a:t>
            </a:r>
            <a:r>
              <a:rPr lang="en-US" b="1" dirty="0">
                <a:latin typeface="Calibri" panose="020F0502020204030204" pitchFamily="34" charset="0"/>
                <a:ea typeface="Calibri" panose="020F0502020204030204" pitchFamily="34" charset="0"/>
                <a:cs typeface="Calibri" panose="020F0502020204030204" pitchFamily="34" charset="0"/>
              </a:rPr>
              <a:t> as t</a:t>
            </a:r>
            <a:r>
              <a:rPr lang="en-US" sz="1800" b="1" dirty="0">
                <a:effectLst/>
                <a:latin typeface="Calibri" panose="020F0502020204030204" pitchFamily="34" charset="0"/>
                <a:ea typeface="Calibri" panose="020F0502020204030204" pitchFamily="34" charset="0"/>
                <a:cs typeface="Calibri" panose="020F0502020204030204" pitchFamily="34" charset="0"/>
              </a:rPr>
              <a:t>hey resemble block glaciers on Earth.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Calibri" panose="020F0502020204030204" pitchFamily="34" charset="0"/>
            </a:endParaRPr>
          </a:p>
          <a:p>
            <a:r>
              <a:rPr lang="en-US" sz="1800" b="1" dirty="0">
                <a:effectLst/>
                <a:latin typeface="Calibri" panose="020F0502020204030204" pitchFamily="34" charset="0"/>
                <a:ea typeface="Calibri" panose="020F0502020204030204" pitchFamily="34" charset="0"/>
                <a:cs typeface="Calibri" panose="020F0502020204030204" pitchFamily="34" charset="0"/>
              </a:rPr>
              <a:t>The circular depression (left) lies at the south-eastern end of Mamers Valles and is approx. 18 miles wide and 4,600 ft deep..</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45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descr="Mamers Valles colour-coded elevation model">
            <a:extLst>
              <a:ext uri="{FF2B5EF4-FFF2-40B4-BE49-F238E27FC236}">
                <a16:creationId xmlns:a16="http://schemas.microsoft.com/office/drawing/2014/main" id="{D1F5D7B4-71D0-460F-8660-CD2C6B00B3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851"/>
            <a:ext cx="10142290" cy="6610525"/>
          </a:xfrm>
          <a:prstGeom prst="rect">
            <a:avLst/>
          </a:prstGeom>
          <a:noFill/>
          <a:ln>
            <a:noFill/>
          </a:ln>
        </p:spPr>
      </p:pic>
      <p:sp>
        <p:nvSpPr>
          <p:cNvPr id="5" name="TextBox 4">
            <a:extLst>
              <a:ext uri="{FF2B5EF4-FFF2-40B4-BE49-F238E27FC236}">
                <a16:creationId xmlns:a16="http://schemas.microsoft.com/office/drawing/2014/main" id="{2BBEB8E0-344D-47AB-8C87-B315658DA050}"/>
              </a:ext>
            </a:extLst>
          </p:cNvPr>
          <p:cNvSpPr txBox="1"/>
          <p:nvPr/>
        </p:nvSpPr>
        <p:spPr>
          <a:xfrm>
            <a:off x="10351661" y="560045"/>
            <a:ext cx="1696914" cy="2308324"/>
          </a:xfrm>
          <a:prstGeom prst="rect">
            <a:avLst/>
          </a:prstGeom>
          <a:noFill/>
        </p:spPr>
        <p:txBody>
          <a:bodyPr wrap="square">
            <a:spAutoFit/>
          </a:bodyPr>
          <a:lstStyle/>
          <a:p>
            <a:pPr marL="0" marR="0">
              <a:spcBef>
                <a:spcPts val="0"/>
              </a:spcBef>
              <a:spcAft>
                <a:spcPts val="0"/>
              </a:spcAft>
            </a:pPr>
            <a:r>
              <a:rPr lang="en-US" b="1" kern="1800" dirty="0">
                <a:effectLst/>
                <a:latin typeface="Calibri" panose="020F0502020204030204" pitchFamily="34" charset="0"/>
                <a:ea typeface="Times New Roman" panose="02020603050405020304" pitchFamily="18" charset="0"/>
                <a:cs typeface="Calibri" panose="020F0502020204030204" pitchFamily="34" charset="0"/>
              </a:rPr>
              <a:t>Mamers Valles SE Basin color-coded elevation model</a:t>
            </a:r>
          </a:p>
          <a:p>
            <a:pPr marL="0" marR="0">
              <a:spcBef>
                <a:spcPts val="0"/>
              </a:spcBef>
              <a:spcAft>
                <a:spcPts val="0"/>
              </a:spcAft>
            </a:pPr>
            <a:endParaRPr lang="en-US" b="1" kern="1800"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b="1" kern="1800" dirty="0">
                <a:effectLst/>
                <a:latin typeface="Calibri" panose="020F0502020204030204" pitchFamily="34" charset="0"/>
                <a:ea typeface="Calibri" panose="020F0502020204030204" pitchFamily="34" charset="0"/>
                <a:cs typeface="Calibri" panose="020F0502020204030204" pitchFamily="34" charset="0"/>
              </a:rPr>
              <a:t>A possible site for a botany science station</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Artist's concept of an astronaut working in a greenhouse in space, growing tomatoes, with Mars in the night sky.">
            <a:extLst>
              <a:ext uri="{FF2B5EF4-FFF2-40B4-BE49-F238E27FC236}">
                <a16:creationId xmlns:a16="http://schemas.microsoft.com/office/drawing/2014/main" id="{5DE5D5AB-D27B-4FA2-A400-C268BD46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0" y="3165230"/>
            <a:ext cx="2016735" cy="3226776"/>
          </a:xfrm>
          <a:prstGeom prst="rect">
            <a:avLst/>
          </a:prstGeom>
          <a:noFill/>
          <a:extLst>
            <a:ext uri="{909E8E84-426E-40DD-AFC4-6F175D3DCCD1}">
              <a14:hiddenFill xmlns:a14="http://schemas.microsoft.com/office/drawing/2010/main">
                <a:solidFill>
                  <a:srgbClr val="FFFFFF"/>
                </a:solidFill>
              </a14:hiddenFill>
            </a:ext>
          </a:extLst>
        </p:spPr>
      </p:pic>
      <p:sp>
        <p:nvSpPr>
          <p:cNvPr id="6" name="Cross 5">
            <a:extLst>
              <a:ext uri="{FF2B5EF4-FFF2-40B4-BE49-F238E27FC236}">
                <a16:creationId xmlns:a16="http://schemas.microsoft.com/office/drawing/2014/main" id="{120E84B1-39E5-4269-93F0-E014C137C064}"/>
              </a:ext>
            </a:extLst>
          </p:cNvPr>
          <p:cNvSpPr/>
          <p:nvPr/>
        </p:nvSpPr>
        <p:spPr>
          <a:xfrm>
            <a:off x="3917258" y="3316899"/>
            <a:ext cx="222253" cy="224199"/>
          </a:xfrm>
          <a:prstGeom prst="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13404A29-B2D2-45EF-AA33-60373BCDEA1E}"/>
              </a:ext>
            </a:extLst>
          </p:cNvPr>
          <p:cNvSpPr/>
          <p:nvPr/>
        </p:nvSpPr>
        <p:spPr>
          <a:xfrm>
            <a:off x="2914120" y="3262468"/>
            <a:ext cx="9784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9443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fltVal val="0"/>
                                          </p:val>
                                        </p:tav>
                                        <p:tav tm="100000">
                                          <p:val>
                                            <p:strVal val="#ppt_w"/>
                                          </p:val>
                                        </p:tav>
                                      </p:tavLst>
                                    </p:anim>
                                    <p:anim calcmode="lin" valueType="num">
                                      <p:cBhvr>
                                        <p:cTn id="23" dur="500" fill="hold"/>
                                        <p:tgtEl>
                                          <p:spTgt spid="4098"/>
                                        </p:tgtEl>
                                        <p:attrNameLst>
                                          <p:attrName>ppt_h</p:attrName>
                                        </p:attrNameLst>
                                      </p:cBhvr>
                                      <p:tavLst>
                                        <p:tav tm="0">
                                          <p:val>
                                            <p:fltVal val="0"/>
                                          </p:val>
                                        </p:tav>
                                        <p:tav tm="100000">
                                          <p:val>
                                            <p:strVal val="#ppt_h"/>
                                          </p:val>
                                        </p:tav>
                                      </p:tavLst>
                                    </p:anim>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F27407-1C52-43B7-9A1F-00C8F2C1C2E4}"/>
              </a:ext>
            </a:extLst>
          </p:cNvPr>
          <p:cNvSpPr txBox="1"/>
          <p:nvPr/>
        </p:nvSpPr>
        <p:spPr>
          <a:xfrm>
            <a:off x="1289108" y="269914"/>
            <a:ext cx="9613783" cy="6170920"/>
          </a:xfrm>
          <a:prstGeom prst="rect">
            <a:avLst/>
          </a:prstGeom>
          <a:noFill/>
        </p:spPr>
        <p:txBody>
          <a:bodyPr wrap="square">
            <a:spAutoFit/>
          </a:bodyPr>
          <a:lstStyle/>
          <a:p>
            <a:pPr marL="0" marR="0">
              <a:spcBef>
                <a:spcPts val="0"/>
              </a:spcBef>
              <a:spcAft>
                <a:spcPts val="0"/>
              </a:spcAft>
            </a:pP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Spacebase</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2 – Arcadia/</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Amazonis</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b="1" u="sng" dirty="0">
                <a:latin typeface="Calibri" panose="020F0502020204030204" pitchFamily="34" charset="0"/>
                <a:ea typeface="Calibri" panose="020F0502020204030204" pitchFamily="34" charset="0"/>
                <a:cs typeface="Times New Roman" panose="02020603050405020304" pitchFamily="18" charset="0"/>
              </a:rPr>
              <a:t>Planitia</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To minimize risks of equipment failure and weather-related issues, it would be critical to have 2 spaceports on Mars with their accompanying water, air and fuel manufacturing facilities and greenhouses.  Separated by approx. 6,720 miles, it would take ~22 sols to ferry supplies and personnel between the bases travelling at 30 mph. The space bases would need a nuclear generator to provide life support and greenhouse operations at night and during dust storms. 10-KW nuclear KRUSTY (</a:t>
            </a:r>
            <a:r>
              <a:rPr lang="en-US" b="1" dirty="0" err="1">
                <a:latin typeface="Calibri" panose="020F0502020204030204" pitchFamily="34" charset="0"/>
                <a:ea typeface="Calibri" panose="020F0502020204030204" pitchFamily="34" charset="0"/>
                <a:cs typeface="Times New Roman" panose="02020603050405020304" pitchFamily="18" charset="0"/>
              </a:rPr>
              <a:t>Kilopower</a:t>
            </a:r>
            <a:r>
              <a:rPr lang="en-US" b="1" dirty="0">
                <a:latin typeface="Calibri" panose="020F0502020204030204" pitchFamily="34" charset="0"/>
                <a:ea typeface="Calibri" panose="020F0502020204030204" pitchFamily="34" charset="0"/>
                <a:cs typeface="Times New Roman" panose="02020603050405020304" pitchFamily="18" charset="0"/>
              </a:rPr>
              <a:t> Reactor Using Stirling </a:t>
            </a:r>
            <a:r>
              <a:rPr lang="en-US" b="1" dirty="0" err="1">
                <a:latin typeface="Calibri" panose="020F0502020204030204" pitchFamily="34" charset="0"/>
                <a:ea typeface="Calibri" panose="020F0502020204030204" pitchFamily="34" charset="0"/>
                <a:cs typeface="Times New Roman" panose="02020603050405020304" pitchFamily="18" charset="0"/>
              </a:rPr>
              <a:t>TechnologY</a:t>
            </a:r>
            <a:r>
              <a:rPr lang="en-US" b="1" dirty="0">
                <a:latin typeface="Calibri" panose="020F0502020204030204" pitchFamily="34" charset="0"/>
                <a:ea typeface="Calibri" panose="020F0502020204030204" pitchFamily="34" charset="0"/>
                <a:cs typeface="Times New Roman" panose="02020603050405020304" pitchFamily="18" charset="0"/>
              </a:rPr>
              <a:t>) fission reactors could also augment solar PV provided during normal day time operations (Hot Stuff!). </a:t>
            </a:r>
          </a:p>
          <a:p>
            <a:pPr marL="0" marR="0">
              <a:spcBef>
                <a:spcPts val="0"/>
              </a:spcBef>
              <a:spcAft>
                <a:spcPts val="0"/>
              </a:spcAft>
            </a:pPr>
            <a:endParaRPr lang="en-US" sz="9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u="sng" dirty="0">
                <a:latin typeface="Calibri" panose="020F0502020204030204" pitchFamily="34" charset="0"/>
                <a:ea typeface="Calibri" panose="020F0502020204030204" pitchFamily="34" charset="0"/>
                <a:cs typeface="Times New Roman" panose="02020603050405020304" pitchFamily="18" charset="0"/>
              </a:rPr>
              <a:t>Arcadia Planitia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a smooth plain with fresh lava flows and Amazonian volcanic flows.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 includes a more recently developed large region of </a:t>
            </a:r>
            <a:r>
              <a:rPr lang="en-US" b="1" dirty="0">
                <a:latin typeface="Calibri" panose="020F0502020204030204" pitchFamily="34" charset="0"/>
                <a:ea typeface="Calibri" panose="020F0502020204030204" pitchFamily="34" charset="0"/>
                <a:cs typeface="Times New Roman" panose="02020603050405020304" pitchFamily="18" charset="0"/>
              </a:rPr>
              <a:t>aeolian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materials derived from </a:t>
            </a:r>
            <a:r>
              <a:rPr lang="en-US" b="1" dirty="0">
                <a:latin typeface="Calibri" panose="020F0502020204030204" pitchFamily="34" charset="0"/>
                <a:ea typeface="Calibri" panose="020F0502020204030204" pitchFamily="34" charset="0"/>
                <a:cs typeface="Times New Roman" panose="02020603050405020304" pitchFamily="18" charset="0"/>
              </a:rPr>
              <a:t>periglacial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processes. </a:t>
            </a:r>
            <a:r>
              <a:rPr lang="en-US" b="1" dirty="0">
                <a:latin typeface="Calibri" panose="020F0502020204030204" pitchFamily="34" charset="0"/>
                <a:ea typeface="Calibri" panose="020F0502020204030204" pitchFamily="34" charset="0"/>
                <a:cs typeface="Times New Roman" panose="02020603050405020304" pitchFamily="18" charset="0"/>
              </a:rPr>
              <a:t>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ocated northwest of the </a:t>
            </a:r>
            <a:r>
              <a:rPr lang="en-US" b="1" dirty="0">
                <a:latin typeface="Calibri" panose="020F0502020204030204" pitchFamily="34" charset="0"/>
                <a:ea typeface="Calibri" panose="020F0502020204030204" pitchFamily="34" charset="0"/>
                <a:cs typeface="Times New Roman" panose="02020603050405020304" pitchFamily="18" charset="0"/>
              </a:rPr>
              <a:t>Tharsis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region in the northern lowlands, it roughly spans the region 40-60° North and 150-180° West, straddling partly in the </a:t>
            </a:r>
            <a:r>
              <a:rPr lang="en-US" b="1" dirty="0" err="1">
                <a:latin typeface="Calibri" panose="020F0502020204030204" pitchFamily="34" charset="0"/>
                <a:ea typeface="Calibri" panose="020F0502020204030204" pitchFamily="34" charset="0"/>
                <a:cs typeface="Times New Roman" panose="02020603050405020304" pitchFamily="18" charset="0"/>
              </a:rPr>
              <a:t>Cebrenia</a:t>
            </a:r>
            <a:r>
              <a:rPr lang="en-US" b="1" dirty="0">
                <a:latin typeface="Calibri" panose="020F0502020204030204" pitchFamily="34" charset="0"/>
                <a:ea typeface="Calibri" panose="020F0502020204030204" pitchFamily="34" charset="0"/>
                <a:cs typeface="Times New Roman" panose="02020603050405020304" pitchFamily="18" charset="0"/>
              </a:rPr>
              <a:t> quadrangle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(MC-07), and partly in the </a:t>
            </a:r>
            <a:r>
              <a:rPr lang="en-US" b="1" dirty="0" err="1">
                <a:latin typeface="Calibri" panose="020F0502020204030204" pitchFamily="34" charset="0"/>
                <a:ea typeface="Calibri" panose="020F0502020204030204" pitchFamily="34" charset="0"/>
                <a:cs typeface="Times New Roman" panose="02020603050405020304" pitchFamily="18" charset="0"/>
              </a:rPr>
              <a:t>Diacria</a:t>
            </a:r>
            <a:r>
              <a:rPr lang="en-US" b="1" dirty="0">
                <a:latin typeface="Calibri" panose="020F0502020204030204" pitchFamily="34" charset="0"/>
                <a:ea typeface="Calibri" panose="020F0502020204030204" pitchFamily="34" charset="0"/>
                <a:cs typeface="Times New Roman" panose="02020603050405020304" pitchFamily="18" charset="0"/>
              </a:rPr>
              <a:t> one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(MC-02), and is centered at </a:t>
            </a:r>
            <a:r>
              <a:rPr lang="en-US" b="1" dirty="0">
                <a:latin typeface="Calibri" panose="020F0502020204030204" pitchFamily="34" charset="0"/>
                <a:ea typeface="Calibri" panose="020F0502020204030204" pitchFamily="34" charset="0"/>
                <a:cs typeface="Times New Roman" panose="02020603050405020304" pitchFamily="18" charset="0"/>
              </a:rPr>
              <a:t>47.2°N 184.3°E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8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Arcadia marks a transition from the thinly cratered terrain to its north and the very old cratered terrain to the south.  On its east it runs into the </a:t>
            </a:r>
            <a:r>
              <a:rPr lang="en-US" b="1" dirty="0">
                <a:latin typeface="Calibri" panose="020F0502020204030204" pitchFamily="34" charset="0"/>
                <a:ea typeface="Calibri" panose="020F0502020204030204" pitchFamily="34" charset="0"/>
                <a:cs typeface="Times New Roman" panose="02020603050405020304" pitchFamily="18" charset="0"/>
              </a:rPr>
              <a:t>Alba Mons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volcano. Its elevation relative to the </a:t>
            </a:r>
            <a:r>
              <a:rPr lang="en-US" b="1" dirty="0">
                <a:latin typeface="Calibri" panose="020F0502020204030204" pitchFamily="34" charset="0"/>
                <a:ea typeface="Calibri" panose="020F0502020204030204" pitchFamily="34" charset="0"/>
                <a:cs typeface="Times New Roman" panose="02020603050405020304" pitchFamily="18" charset="0"/>
              </a:rPr>
              <a:t>geodetic datum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varies between 0 and -2 miles.</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many low areas of Arcadia, there are grooves and sub-parallel ridges. These indicate movement of near surface materials and are similar to features on earth where near surface materials flow together very slowly as helped by the freezing and thawing of water located between ground layers. This supports the proposition of ground ice in the near surface of Mars in this area.</a:t>
            </a:r>
          </a:p>
        </p:txBody>
      </p:sp>
    </p:spTree>
    <p:extLst>
      <p:ext uri="{BB962C8B-B14F-4D97-AF65-F5344CB8AC3E}">
        <p14:creationId xmlns:p14="http://schemas.microsoft.com/office/powerpoint/2010/main" val="3826349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fade">
                                      <p:cBhvr>
                                        <p:cTn id="15" dur="500"/>
                                        <p:tgtEl>
                                          <p:spTgt spid="6">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fade">
                                      <p:cBhvr>
                                        <p:cTn id="25" dur="1000"/>
                                        <p:tgtEl>
                                          <p:spTgt spid="6">
                                            <p:txEl>
                                              <p:pRg st="9" end="9"/>
                                            </p:txEl>
                                          </p:spTgt>
                                        </p:tgtEl>
                                      </p:cBhvr>
                                    </p:animEffect>
                                    <p:anim calcmode="lin" valueType="num">
                                      <p:cBhvr>
                                        <p:cTn id="26"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descr="Topographical map of Diacria quadrangle">
            <a:extLst>
              <a:ext uri="{FF2B5EF4-FFF2-40B4-BE49-F238E27FC236}">
                <a16:creationId xmlns:a16="http://schemas.microsoft.com/office/drawing/2014/main" id="{0C5689FF-2073-4AAD-A057-889B029B02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87362" cy="6858000"/>
          </a:xfrm>
          <a:prstGeom prst="rect">
            <a:avLst/>
          </a:prstGeom>
          <a:noFill/>
          <a:ln>
            <a:noFill/>
          </a:ln>
        </p:spPr>
      </p:pic>
      <p:sp>
        <p:nvSpPr>
          <p:cNvPr id="6" name="TextBox 5">
            <a:extLst>
              <a:ext uri="{FF2B5EF4-FFF2-40B4-BE49-F238E27FC236}">
                <a16:creationId xmlns:a16="http://schemas.microsoft.com/office/drawing/2014/main" id="{297CEDD7-76AB-4DAF-BC55-D1E2403755B2}"/>
              </a:ext>
            </a:extLst>
          </p:cNvPr>
          <p:cNvSpPr txBox="1"/>
          <p:nvPr/>
        </p:nvSpPr>
        <p:spPr>
          <a:xfrm>
            <a:off x="7572552" y="483136"/>
            <a:ext cx="3868333" cy="6324808"/>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A potential base site in the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Arcadia Planitia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might be due west of the Alba Mons volcano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Acheron Fossae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(Acheron </a:t>
            </a:r>
            <a:r>
              <a:rPr lang="en-US" b="1" dirty="0">
                <a:latin typeface="Calibri" panose="020F0502020204030204" pitchFamily="34" charset="0"/>
                <a:ea typeface="Calibri" panose="020F0502020204030204" pitchFamily="34" charset="0"/>
                <a:cs typeface="Times New Roman" panose="02020603050405020304" pitchFamily="18" charset="0"/>
              </a:rPr>
              <a:t>Spaceport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 at the mouth of the canyon complex bottom </a:t>
            </a:r>
            <a:r>
              <a:rPr lang="en-US" b="1" dirty="0">
                <a:latin typeface="Calibri" panose="020F0502020204030204" pitchFamily="34" charset="0"/>
                <a:ea typeface="Calibri" panose="020F0502020204030204" pitchFamily="34" charset="0"/>
                <a:cs typeface="Times New Roman" panose="02020603050405020304" pitchFamily="18" charset="0"/>
              </a:rPr>
              <a:t>right in the </a:t>
            </a:r>
            <a:r>
              <a:rPr lang="en-US" b="1" dirty="0" err="1">
                <a:latin typeface="Calibri" panose="020F0502020204030204" pitchFamily="34" charset="0"/>
                <a:ea typeface="Calibri" panose="020F0502020204030204" pitchFamily="34" charset="0"/>
                <a:cs typeface="Times New Roman" panose="02020603050405020304" pitchFamily="18" charset="0"/>
              </a:rPr>
              <a:t>Diacria</a:t>
            </a:r>
            <a:r>
              <a:rPr lang="en-US" b="1" dirty="0">
                <a:latin typeface="Calibri" panose="020F0502020204030204" pitchFamily="34" charset="0"/>
                <a:ea typeface="Calibri" panose="020F0502020204030204" pitchFamily="34" charset="0"/>
                <a:cs typeface="Times New Roman" panose="02020603050405020304" pitchFamily="18" charset="0"/>
              </a:rPr>
              <a:t> Quad. A possible ice harvesting station could be located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west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Erebus Montes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(Erebus </a:t>
            </a:r>
            <a:r>
              <a:rPr lang="en-US" b="1" dirty="0">
                <a:latin typeface="Calibri" panose="020F0502020204030204" pitchFamily="34" charset="0"/>
                <a:ea typeface="Calibri" panose="020F0502020204030204" pitchFamily="34" charset="0"/>
                <a:cs typeface="Times New Roman" panose="02020603050405020304" pitchFamily="18" charset="0"/>
              </a:rPr>
              <a:t>Station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-bottom left.</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i="0" dirty="0">
                <a:solidFill>
                  <a:srgbClr val="202122"/>
                </a:solidFill>
                <a:effectLst/>
                <a:latin typeface="Calibri" panose="020F0502020204030204" pitchFamily="34" charset="0"/>
                <a:cs typeface="Calibri" panose="020F0502020204030204" pitchFamily="34" charset="0"/>
              </a:rPr>
              <a:t>Alba Mons, located </a:t>
            </a:r>
            <a:r>
              <a:rPr lang="en-US" b="1" dirty="0">
                <a:solidFill>
                  <a:srgbClr val="202122"/>
                </a:solidFill>
                <a:latin typeface="Calibri" panose="020F0502020204030204" pitchFamily="34" charset="0"/>
                <a:cs typeface="Calibri" panose="020F0502020204030204" pitchFamily="34" charset="0"/>
              </a:rPr>
              <a:t>at the eastern edge of </a:t>
            </a:r>
            <a:r>
              <a:rPr lang="en-US" b="1" dirty="0" err="1">
                <a:solidFill>
                  <a:srgbClr val="202122"/>
                </a:solidFill>
                <a:latin typeface="Calibri" panose="020F0502020204030204" pitchFamily="34" charset="0"/>
                <a:cs typeface="Calibri" panose="020F0502020204030204" pitchFamily="34" charset="0"/>
              </a:rPr>
              <a:t>Diacria</a:t>
            </a:r>
            <a:r>
              <a:rPr lang="en-US" b="1" dirty="0">
                <a:solidFill>
                  <a:srgbClr val="202122"/>
                </a:solidFill>
                <a:latin typeface="Calibri" panose="020F0502020204030204" pitchFamily="34" charset="0"/>
                <a:cs typeface="Calibri" panose="020F0502020204030204" pitchFamily="34" charset="0"/>
              </a:rPr>
              <a:t> Quad (red arrow),</a:t>
            </a:r>
            <a:r>
              <a:rPr lang="en-US" b="1" i="0" dirty="0">
                <a:solidFill>
                  <a:srgbClr val="202122"/>
                </a:solidFill>
                <a:effectLst/>
                <a:latin typeface="Calibri" panose="020F0502020204030204" pitchFamily="34" charset="0"/>
                <a:cs typeface="Calibri" panose="020F0502020204030204" pitchFamily="34" charset="0"/>
              </a:rPr>
              <a:t> is one of areas on the planet that may contain thick deposits of near-surface ice preserved from 1- 10 million years ago. </a:t>
            </a:r>
            <a:r>
              <a:rPr lang="en-US" b="1" dirty="0">
                <a:solidFill>
                  <a:srgbClr val="202122"/>
                </a:solidFill>
                <a:latin typeface="Calibri" panose="020F0502020204030204" pitchFamily="34" charset="0"/>
                <a:cs typeface="Calibri" panose="020F0502020204030204" pitchFamily="34" charset="0"/>
              </a:rPr>
              <a:t>This could be a potential location for a water harvesting station.</a:t>
            </a:r>
            <a:r>
              <a:rPr lang="en-US" b="1" i="0" dirty="0">
                <a:solidFill>
                  <a:srgbClr val="202122"/>
                </a:solidFill>
                <a:effectLst/>
                <a:latin typeface="Calibri" panose="020F0502020204030204" pitchFamily="34" charset="0"/>
                <a:cs typeface="Calibri" panose="020F0502020204030204" pitchFamily="34" charset="0"/>
              </a:rPr>
              <a:t> </a:t>
            </a:r>
          </a:p>
          <a:p>
            <a:pPr marL="0" marR="0">
              <a:spcBef>
                <a:spcPts val="0"/>
              </a:spcBef>
              <a:spcAft>
                <a:spcPts val="0"/>
              </a:spcAft>
            </a:pPr>
            <a:endParaRPr lang="en-US" sz="900" b="1" dirty="0">
              <a:solidFill>
                <a:srgbClr val="202122"/>
              </a:solidFill>
              <a:latin typeface="Calibri" panose="020F0502020204030204" pitchFamily="34" charset="0"/>
              <a:cs typeface="Calibri" panose="020F0502020204030204" pitchFamily="34" charset="0"/>
            </a:endParaRPr>
          </a:p>
          <a:p>
            <a:pPr marL="0" marR="0">
              <a:spcBef>
                <a:spcPts val="0"/>
              </a:spcBef>
              <a:spcAft>
                <a:spcPts val="0"/>
              </a:spcAft>
            </a:pPr>
            <a:r>
              <a:rPr lang="en-US" b="1" i="0" dirty="0">
                <a:solidFill>
                  <a:srgbClr val="202122"/>
                </a:solidFill>
                <a:effectLst/>
                <a:latin typeface="Calibri" panose="020F0502020204030204" pitchFamily="34" charset="0"/>
                <a:cs typeface="Calibri" panose="020F0502020204030204" pitchFamily="34" charset="0"/>
              </a:rPr>
              <a:t>Lava tubes, which could contain ice, are particularly prominent on the western flank of Alba Mons</a:t>
            </a:r>
            <a:r>
              <a:rPr lang="en-US" b="1" dirty="0">
                <a:solidFill>
                  <a:srgbClr val="202122"/>
                </a:solidFill>
                <a:latin typeface="Calibri" panose="020F0502020204030204" pitchFamily="34" charset="0"/>
                <a:cs typeface="Calibri" panose="020F0502020204030204" pitchFamily="34" charset="0"/>
              </a:rPr>
              <a:t>. I</a:t>
            </a:r>
            <a:r>
              <a:rPr lang="en-US" b="1" i="0" dirty="0">
                <a:solidFill>
                  <a:srgbClr val="202122"/>
                </a:solidFill>
                <a:effectLst/>
                <a:latin typeface="Calibri" panose="020F0502020204030204" pitchFamily="34" charset="0"/>
                <a:cs typeface="Calibri" panose="020F0502020204030204" pitchFamily="34" charset="0"/>
              </a:rPr>
              <a:t>ndividual lava ridges </a:t>
            </a:r>
            <a:r>
              <a:rPr lang="en-US" b="1" dirty="0">
                <a:solidFill>
                  <a:srgbClr val="202122"/>
                </a:solidFill>
                <a:latin typeface="Calibri" panose="020F0502020204030204" pitchFamily="34" charset="0"/>
                <a:cs typeface="Calibri" panose="020F0502020204030204" pitchFamily="34" charset="0"/>
              </a:rPr>
              <a:t>have been</a:t>
            </a:r>
            <a:r>
              <a:rPr lang="en-US" b="1" i="0" dirty="0">
                <a:solidFill>
                  <a:srgbClr val="202122"/>
                </a:solidFill>
                <a:effectLst/>
                <a:latin typeface="Calibri" panose="020F0502020204030204" pitchFamily="34" charset="0"/>
                <a:cs typeface="Calibri" panose="020F0502020204030204" pitchFamily="34" charset="0"/>
              </a:rPr>
              <a:t> traced there for several hundred miles.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Right 4">
            <a:extLst>
              <a:ext uri="{FF2B5EF4-FFF2-40B4-BE49-F238E27FC236}">
                <a16:creationId xmlns:a16="http://schemas.microsoft.com/office/drawing/2014/main" id="{66BB6942-95D2-4BB3-9267-BBF51ADE978D}"/>
              </a:ext>
            </a:extLst>
          </p:cNvPr>
          <p:cNvSpPr/>
          <p:nvPr/>
        </p:nvSpPr>
        <p:spPr>
          <a:xfrm rot="551931">
            <a:off x="3138597" y="4226749"/>
            <a:ext cx="978408" cy="291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3B50F3-88F7-47FA-8B9D-31F11D536B3F}"/>
              </a:ext>
            </a:extLst>
          </p:cNvPr>
          <p:cNvSpPr/>
          <p:nvPr/>
        </p:nvSpPr>
        <p:spPr>
          <a:xfrm rot="10378903">
            <a:off x="1836464" y="4255024"/>
            <a:ext cx="978408" cy="247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97BD2FD4-D0DC-448E-9F6A-D3FF6590CC61}"/>
              </a:ext>
            </a:extLst>
          </p:cNvPr>
          <p:cNvSpPr/>
          <p:nvPr/>
        </p:nvSpPr>
        <p:spPr>
          <a:xfrm rot="5400000">
            <a:off x="5606796" y="353176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ircle: Hollow 6">
            <a:extLst>
              <a:ext uri="{FF2B5EF4-FFF2-40B4-BE49-F238E27FC236}">
                <a16:creationId xmlns:a16="http://schemas.microsoft.com/office/drawing/2014/main" id="{F6C61FFA-9AF2-4290-9A43-BE0C9C581808}"/>
              </a:ext>
            </a:extLst>
          </p:cNvPr>
          <p:cNvSpPr/>
          <p:nvPr/>
        </p:nvSpPr>
        <p:spPr>
          <a:xfrm>
            <a:off x="5947658" y="4275181"/>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7">
            <a:extLst>
              <a:ext uri="{FF2B5EF4-FFF2-40B4-BE49-F238E27FC236}">
                <a16:creationId xmlns:a16="http://schemas.microsoft.com/office/drawing/2014/main" id="{980DD4C0-534C-4613-9264-E7DFFD480D6A}"/>
              </a:ext>
            </a:extLst>
          </p:cNvPr>
          <p:cNvSpPr/>
          <p:nvPr/>
        </p:nvSpPr>
        <p:spPr>
          <a:xfrm>
            <a:off x="1529761" y="4309014"/>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decagon 9">
            <a:extLst>
              <a:ext uri="{FF2B5EF4-FFF2-40B4-BE49-F238E27FC236}">
                <a16:creationId xmlns:a16="http://schemas.microsoft.com/office/drawing/2014/main" id="{BC799910-FAF2-434C-A6C0-4DA372896AD1}"/>
              </a:ext>
            </a:extLst>
          </p:cNvPr>
          <p:cNvSpPr/>
          <p:nvPr/>
        </p:nvSpPr>
        <p:spPr>
          <a:xfrm>
            <a:off x="4089762" y="4346380"/>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350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animBg="1"/>
      <p:bldP spid="7" grpId="0" animBg="1"/>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4500A-0534-47FC-8D83-14C4359C18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07627"/>
            <a:ext cx="8833607" cy="6358855"/>
          </a:xfrm>
          <a:prstGeom prst="rect">
            <a:avLst/>
          </a:prstGeom>
          <a:noFill/>
          <a:ln>
            <a:noFill/>
          </a:ln>
        </p:spPr>
      </p:pic>
      <p:sp>
        <p:nvSpPr>
          <p:cNvPr id="5" name="TextBox 4">
            <a:extLst>
              <a:ext uri="{FF2B5EF4-FFF2-40B4-BE49-F238E27FC236}">
                <a16:creationId xmlns:a16="http://schemas.microsoft.com/office/drawing/2014/main" id="{91F7681B-5074-48F2-9871-B43CB35285FA}"/>
              </a:ext>
            </a:extLst>
          </p:cNvPr>
          <p:cNvSpPr txBox="1"/>
          <p:nvPr/>
        </p:nvSpPr>
        <p:spPr>
          <a:xfrm>
            <a:off x="8501744" y="2665292"/>
            <a:ext cx="3355780" cy="3831818"/>
          </a:xfrm>
          <a:prstGeom prst="rect">
            <a:avLst/>
          </a:prstGeom>
          <a:noFill/>
        </p:spPr>
        <p:txBody>
          <a:bodyPr wrap="square">
            <a:spAutoFit/>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Acheron Fossae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a trough in the </a:t>
            </a:r>
            <a:r>
              <a:rPr lang="en-US" b="1" u="sng" dirty="0" err="1">
                <a:latin typeface="Calibri" panose="020F0502020204030204" pitchFamily="34" charset="0"/>
                <a:ea typeface="Calibri" panose="020F0502020204030204" pitchFamily="34" charset="0"/>
                <a:cs typeface="Times New Roman" panose="02020603050405020304" pitchFamily="18" charset="0"/>
              </a:rPr>
              <a:t>Diacria</a:t>
            </a:r>
            <a:r>
              <a:rPr lang="en-US" b="1" u="sng" dirty="0">
                <a:latin typeface="Calibri" panose="020F0502020204030204" pitchFamily="34" charset="0"/>
                <a:ea typeface="Calibri" panose="020F0502020204030204" pitchFamily="34" charset="0"/>
                <a:cs typeface="Times New Roman" panose="02020603050405020304" pitchFamily="18" charset="0"/>
              </a:rPr>
              <a:t> quadrangle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a:t>
            </a:r>
            <a:r>
              <a:rPr lang="en-US" b="1" u="sng" dirty="0">
                <a:latin typeface="Calibri" panose="020F0502020204030204" pitchFamily="34" charset="0"/>
                <a:ea typeface="Calibri" panose="020F0502020204030204" pitchFamily="34" charset="0"/>
                <a:cs typeface="Times New Roman" panose="02020603050405020304" pitchFamily="18" charset="0"/>
              </a:rPr>
              <a:t>Mars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 The trough</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446 miles long.</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Its location is centered at 37.67° north latitude and 135.87° west longitude.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Red circle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shows the location of a potential spaceport and base.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a:t>
            </a:r>
            <a:r>
              <a:rPr lang="en-US" b="1" dirty="0">
                <a:latin typeface="Calibri" panose="020F0502020204030204" pitchFamily="34" charset="0"/>
                <a:ea typeface="Calibri" panose="020F0502020204030204" pitchFamily="34" charset="0"/>
                <a:cs typeface="Times New Roman" panose="02020603050405020304" pitchFamily="18" charset="0"/>
              </a:rPr>
              <a:t>solar powered water, air and fuel conversion plant could be sited 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djacent to the spaceport along with a greenhouse.</a:t>
            </a:r>
          </a:p>
        </p:txBody>
      </p:sp>
      <p:pic>
        <p:nvPicPr>
          <p:cNvPr id="2050" name="Picture 2" descr="Artist's concept of an astronaut soldering the door of a habitat on Martian moon Phobos, with Mars in the night sky.">
            <a:extLst>
              <a:ext uri="{FF2B5EF4-FFF2-40B4-BE49-F238E27FC236}">
                <a16:creationId xmlns:a16="http://schemas.microsoft.com/office/drawing/2014/main" id="{B4E21DCE-F587-4E7E-B037-5B931CF27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7728" y="70338"/>
            <a:ext cx="1577121" cy="2523393"/>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a:extLst>
              <a:ext uri="{FF2B5EF4-FFF2-40B4-BE49-F238E27FC236}">
                <a16:creationId xmlns:a16="http://schemas.microsoft.com/office/drawing/2014/main" id="{09D63FD2-3575-46A1-BEB1-829D369885CE}"/>
              </a:ext>
            </a:extLst>
          </p:cNvPr>
          <p:cNvSpPr/>
          <p:nvPr/>
        </p:nvSpPr>
        <p:spPr>
          <a:xfrm>
            <a:off x="2606365" y="1872102"/>
            <a:ext cx="257908" cy="248383"/>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078FC1B9-1713-40DD-A657-62DBE47BC1D2}"/>
              </a:ext>
            </a:extLst>
          </p:cNvPr>
          <p:cNvSpPr/>
          <p:nvPr/>
        </p:nvSpPr>
        <p:spPr>
          <a:xfrm>
            <a:off x="1757279" y="1830177"/>
            <a:ext cx="849086" cy="332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823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p:cTn id="32" dur="500" fill="hold"/>
                                        <p:tgtEl>
                                          <p:spTgt spid="2050"/>
                                        </p:tgtEl>
                                        <p:attrNameLst>
                                          <p:attrName>ppt_w</p:attrName>
                                        </p:attrNameLst>
                                      </p:cBhvr>
                                      <p:tavLst>
                                        <p:tav tm="0">
                                          <p:val>
                                            <p:fltVal val="0"/>
                                          </p:val>
                                        </p:tav>
                                        <p:tav tm="100000">
                                          <p:val>
                                            <p:strVal val="#ppt_w"/>
                                          </p:val>
                                        </p:tav>
                                      </p:tavLst>
                                    </p:anim>
                                    <p:anim calcmode="lin" valueType="num">
                                      <p:cBhvr>
                                        <p:cTn id="33" dur="500" fill="hold"/>
                                        <p:tgtEl>
                                          <p:spTgt spid="2050"/>
                                        </p:tgtEl>
                                        <p:attrNameLst>
                                          <p:attrName>ppt_h</p:attrName>
                                        </p:attrNameLst>
                                      </p:cBhvr>
                                      <p:tavLst>
                                        <p:tav tm="0">
                                          <p:val>
                                            <p:fltVal val="0"/>
                                          </p:val>
                                        </p:tav>
                                        <p:tav tm="100000">
                                          <p:val>
                                            <p:strVal val="#ppt_h"/>
                                          </p:val>
                                        </p:tav>
                                      </p:tavLst>
                                    </p:anim>
                                    <p:animEffect transition="in" filter="fade">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9E3D2-E42B-44F1-8AE8-85AF3F4295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8448" y="75501"/>
            <a:ext cx="9150825" cy="6535024"/>
          </a:xfrm>
          <a:prstGeom prst="rect">
            <a:avLst/>
          </a:prstGeom>
          <a:noFill/>
          <a:ln>
            <a:noFill/>
          </a:ln>
        </p:spPr>
      </p:pic>
      <p:sp>
        <p:nvSpPr>
          <p:cNvPr id="5" name="TextBox 4">
            <a:extLst>
              <a:ext uri="{FF2B5EF4-FFF2-40B4-BE49-F238E27FC236}">
                <a16:creationId xmlns:a16="http://schemas.microsoft.com/office/drawing/2014/main" id="{D4D3A622-6B8C-41C7-9292-1CFF82865094}"/>
              </a:ext>
            </a:extLst>
          </p:cNvPr>
          <p:cNvSpPr txBox="1"/>
          <p:nvPr/>
        </p:nvSpPr>
        <p:spPr>
          <a:xfrm>
            <a:off x="9419273" y="1532212"/>
            <a:ext cx="2567354" cy="4801314"/>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Erebus Montes</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a group of mountains in the </a:t>
            </a:r>
            <a:r>
              <a:rPr lang="en-US" b="1" u="sng" dirty="0" err="1">
                <a:latin typeface="Calibri" panose="020F0502020204030204" pitchFamily="34" charset="0"/>
                <a:ea typeface="Calibri" panose="020F0502020204030204" pitchFamily="34" charset="0"/>
                <a:cs typeface="Times New Roman" panose="02020603050405020304" pitchFamily="18" charset="0"/>
              </a:rPr>
              <a:t>Diacria</a:t>
            </a:r>
            <a:r>
              <a:rPr lang="en-US" b="1" u="sng" dirty="0">
                <a:latin typeface="Calibri" panose="020F0502020204030204" pitchFamily="34" charset="0"/>
                <a:ea typeface="Calibri" panose="020F0502020204030204" pitchFamily="34" charset="0"/>
                <a:cs typeface="Times New Roman" panose="02020603050405020304" pitchFamily="18" charset="0"/>
              </a:rPr>
              <a:t> quadrangle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Mars, located at 35.66° North and 185.02° West. </a:t>
            </a:r>
          </a:p>
          <a:p>
            <a:pPr marL="0" marR="0">
              <a:spcBef>
                <a:spcPts val="0"/>
              </a:spcBef>
              <a:spcAft>
                <a:spcPts val="0"/>
              </a:spcAft>
            </a:pP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The area i</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 504 miles across and is ~1,090 miles west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Archeon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Fossee</a:t>
            </a:r>
            <a:r>
              <a:rPr lang="en-US" b="1" dirty="0">
                <a:latin typeface="Calibri" panose="020F0502020204030204" pitchFamily="34" charset="0"/>
                <a:ea typeface="Calibri" panose="020F0502020204030204" pitchFamily="34" charset="0"/>
                <a:cs typeface="Times New Roman" panose="02020603050405020304" pitchFamily="18" charset="0"/>
              </a:rPr>
              <a:t>. Travel at 20 mph would take ~5 sols.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could be a good site for an ice harvesting station with a “mule train” to ferry personnel and supplies to and from the Acheron Spaceport. </a:t>
            </a:r>
          </a:p>
        </p:txBody>
      </p:sp>
      <p:sp>
        <p:nvSpPr>
          <p:cNvPr id="4" name="Circle: Hollow 3">
            <a:extLst>
              <a:ext uri="{FF2B5EF4-FFF2-40B4-BE49-F238E27FC236}">
                <a16:creationId xmlns:a16="http://schemas.microsoft.com/office/drawing/2014/main" id="{8BDB0CBB-D79B-4774-AA5F-B27EF7796E5E}"/>
              </a:ext>
            </a:extLst>
          </p:cNvPr>
          <p:cNvSpPr/>
          <p:nvPr/>
        </p:nvSpPr>
        <p:spPr>
          <a:xfrm>
            <a:off x="4780818" y="3057264"/>
            <a:ext cx="295275" cy="285749"/>
          </a:xfrm>
          <a:prstGeom prst="don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Right 1">
            <a:extLst>
              <a:ext uri="{FF2B5EF4-FFF2-40B4-BE49-F238E27FC236}">
                <a16:creationId xmlns:a16="http://schemas.microsoft.com/office/drawing/2014/main" id="{20BCBA94-E256-4A2C-A9CE-87BF593E940A}"/>
              </a:ext>
            </a:extLst>
          </p:cNvPr>
          <p:cNvSpPr/>
          <p:nvPr/>
        </p:nvSpPr>
        <p:spPr>
          <a:xfrm rot="13157768">
            <a:off x="4949155" y="3436436"/>
            <a:ext cx="978408" cy="3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040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F418D4-F69A-4643-9FBC-E1398B45F645}"/>
              </a:ext>
            </a:extLst>
          </p:cNvPr>
          <p:cNvSpPr txBox="1"/>
          <p:nvPr/>
        </p:nvSpPr>
        <p:spPr>
          <a:xfrm>
            <a:off x="8367656" y="98363"/>
            <a:ext cx="3231071" cy="369332"/>
          </a:xfrm>
          <a:prstGeom prst="rect">
            <a:avLst/>
          </a:prstGeom>
          <a:noFill/>
        </p:spPr>
        <p:txBody>
          <a:bodyPr wrap="square">
            <a:spAutoFit/>
          </a:bodyPr>
          <a:lstStyle/>
          <a:p>
            <a:r>
              <a:rPr lang="en-US" altLang="en-US" b="1" u="sng" dirty="0"/>
              <a:t>Medusae Fossae Wilderness </a:t>
            </a:r>
            <a:endParaRPr lang="en-US" u="sng" dirty="0"/>
          </a:p>
        </p:txBody>
      </p:sp>
      <p:sp>
        <p:nvSpPr>
          <p:cNvPr id="8" name="TextBox 7">
            <a:extLst>
              <a:ext uri="{FF2B5EF4-FFF2-40B4-BE49-F238E27FC236}">
                <a16:creationId xmlns:a16="http://schemas.microsoft.com/office/drawing/2014/main" id="{DE7ED940-9205-4381-A7EC-C67F851824D2}"/>
              </a:ext>
            </a:extLst>
          </p:cNvPr>
          <p:cNvSpPr txBox="1"/>
          <p:nvPr/>
        </p:nvSpPr>
        <p:spPr>
          <a:xfrm>
            <a:off x="8015851" y="545474"/>
            <a:ext cx="4089061" cy="3277820"/>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From Acheron Spaceport, science and survey teams could travel south to explore Medusae Fossae, a large area of trenches, ridges and mounds 620 miles along the equator of Mars. It is believed to be a main source of Martian dust. </a:t>
            </a:r>
            <a:r>
              <a:rPr lang="en-US" altLang="en-US" b="1" dirty="0">
                <a:solidFill>
                  <a:srgbClr val="202122"/>
                </a:solidFill>
                <a:latin typeface="Calibri" panose="020F0502020204030204" pitchFamily="34" charset="0"/>
                <a:cs typeface="Calibri" panose="020F0502020204030204" pitchFamily="34" charset="0"/>
              </a:rPr>
              <a:t>T</a:t>
            </a:r>
            <a:r>
              <a:rPr lang="en-US" b="1" i="0" dirty="0">
                <a:solidFill>
                  <a:srgbClr val="202122"/>
                </a:solidFill>
                <a:effectLst/>
                <a:latin typeface="Calibri" panose="020F0502020204030204" pitchFamily="34" charset="0"/>
                <a:cs typeface="Calibri" panose="020F0502020204030204" pitchFamily="34" charset="0"/>
              </a:rPr>
              <a:t>he western </a:t>
            </a:r>
            <a:r>
              <a:rPr lang="en-US" b="1" dirty="0">
                <a:solidFill>
                  <a:srgbClr val="202122"/>
                </a:solidFill>
                <a:latin typeface="Calibri" panose="020F0502020204030204" pitchFamily="34" charset="0"/>
                <a:cs typeface="Calibri" panose="020F0502020204030204" pitchFamily="34" charset="0"/>
              </a:rPr>
              <a:t>part</a:t>
            </a:r>
            <a:r>
              <a:rPr lang="en-US" b="1" i="0" dirty="0">
                <a:solidFill>
                  <a:srgbClr val="202122"/>
                </a:solidFill>
                <a:effectLst/>
                <a:latin typeface="Calibri" panose="020F0502020204030204" pitchFamily="34" charset="0"/>
                <a:cs typeface="Calibri" panose="020F0502020204030204" pitchFamily="34" charset="0"/>
              </a:rPr>
              <a:t> of the Medusae Fossae Formation may also contain water ice. </a:t>
            </a:r>
            <a:endParaRPr lang="en-US" altLang="en-US" b="1" dirty="0">
              <a:latin typeface="Calibri" panose="020F0502020204030204" pitchFamily="34" charset="0"/>
              <a:cs typeface="Calibri" panose="020F0502020204030204" pitchFamily="34" charset="0"/>
            </a:endParaRPr>
          </a:p>
          <a:p>
            <a:endParaRPr lang="en-US" altLang="en-US" sz="900"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From Acheron to Medusae Fossae is ~1,280 miles. At 40 mph, it would take ~ 3 days to reach and 31 sols RT to cross.</a:t>
            </a:r>
          </a:p>
        </p:txBody>
      </p:sp>
      <p:sp>
        <p:nvSpPr>
          <p:cNvPr id="11" name="TextBox 10">
            <a:extLst>
              <a:ext uri="{FF2B5EF4-FFF2-40B4-BE49-F238E27FC236}">
                <a16:creationId xmlns:a16="http://schemas.microsoft.com/office/drawing/2014/main" id="{24E4EF9F-1A54-4482-850E-CE85F93124D7}"/>
              </a:ext>
            </a:extLst>
          </p:cNvPr>
          <p:cNvSpPr txBox="1"/>
          <p:nvPr/>
        </p:nvSpPr>
        <p:spPr>
          <a:xfrm>
            <a:off x="132989" y="5837576"/>
            <a:ext cx="7672068" cy="646331"/>
          </a:xfrm>
          <a:prstGeom prst="rect">
            <a:avLst/>
          </a:prstGeom>
          <a:noFill/>
        </p:spPr>
        <p:txBody>
          <a:bodyPr wrap="square">
            <a:spAutoFit/>
          </a:bodyPr>
          <a:lstStyle/>
          <a:p>
            <a:r>
              <a:rPr lang="en-US" b="1" i="0" dirty="0">
                <a:effectLst/>
                <a:latin typeface="Calibri" panose="020F0502020204030204" pitchFamily="34" charset="0"/>
                <a:cs typeface="Calibri" panose="020F0502020204030204" pitchFamily="34" charset="0"/>
              </a:rPr>
              <a:t>The Medusae Fossae Formation is about 20% the size of the US and lies partly in the </a:t>
            </a:r>
            <a:r>
              <a:rPr lang="en-US" b="1" i="0" dirty="0" err="1">
                <a:effectLst/>
                <a:latin typeface="Calibri" panose="020F0502020204030204" pitchFamily="34" charset="0"/>
                <a:cs typeface="Calibri" panose="020F0502020204030204" pitchFamily="34" charset="0"/>
              </a:rPr>
              <a:t>Amazonius</a:t>
            </a:r>
            <a:r>
              <a:rPr lang="en-US" b="1" i="0" dirty="0">
                <a:effectLst/>
                <a:latin typeface="Calibri" panose="020F0502020204030204" pitchFamily="34" charset="0"/>
                <a:cs typeface="Calibri" panose="020F0502020204030204" pitchFamily="34" charset="0"/>
              </a:rPr>
              <a:t>, Tharsis, </a:t>
            </a:r>
            <a:r>
              <a:rPr lang="en-US" b="1" i="0" u="none" strike="noStrike" dirty="0" err="1">
                <a:effectLst/>
                <a:latin typeface="Calibri" panose="020F0502020204030204" pitchFamily="34" charset="0"/>
                <a:cs typeface="Calibri" panose="020F0502020204030204" pitchFamily="34" charset="0"/>
                <a:hlinkClick r:id="rId2" tooltip="Memnonia quadrangle">
                  <a:extLst>
                    <a:ext uri="{A12FA001-AC4F-418D-AE19-62706E023703}">
                      <ahyp:hlinkClr xmlns:ahyp="http://schemas.microsoft.com/office/drawing/2018/hyperlinkcolor" val="tx"/>
                    </a:ext>
                  </a:extLst>
                </a:hlinkClick>
              </a:rPr>
              <a:t>Memnonia</a:t>
            </a:r>
            <a:r>
              <a:rPr lang="en-US" b="1" i="0" u="none" strike="noStrike" dirty="0">
                <a:effectLst/>
                <a:latin typeface="Calibri" panose="020F0502020204030204" pitchFamily="34" charset="0"/>
                <a:cs typeface="Calibri" panose="020F0502020204030204" pitchFamily="34" charset="0"/>
              </a:rPr>
              <a:t>,</a:t>
            </a:r>
            <a:r>
              <a:rPr lang="en-US" b="1" i="0" dirty="0">
                <a:effectLst/>
                <a:latin typeface="Calibri" panose="020F0502020204030204" pitchFamily="34" charset="0"/>
                <a:cs typeface="Calibri" panose="020F0502020204030204" pitchFamily="34" charset="0"/>
              </a:rPr>
              <a:t> </a:t>
            </a:r>
            <a:r>
              <a:rPr lang="en-US" b="1" i="0" u="none" strike="noStrike" dirty="0">
                <a:effectLst/>
                <a:latin typeface="Calibri" panose="020F0502020204030204" pitchFamily="34" charset="0"/>
                <a:cs typeface="Calibri" panose="020F0502020204030204" pitchFamily="34" charset="0"/>
                <a:hlinkClick r:id="rId3" tooltip="Elysium quadrangle">
                  <a:extLst>
                    <a:ext uri="{A12FA001-AC4F-418D-AE19-62706E023703}">
                      <ahyp:hlinkClr xmlns:ahyp="http://schemas.microsoft.com/office/drawing/2018/hyperlinkcolor" val="tx"/>
                    </a:ext>
                  </a:extLst>
                </a:hlinkClick>
              </a:rPr>
              <a:t>Elysium </a:t>
            </a:r>
            <a:r>
              <a:rPr lang="en-US" b="1" i="0" dirty="0">
                <a:effectLst/>
                <a:latin typeface="Calibri" panose="020F0502020204030204" pitchFamily="34" charset="0"/>
                <a:cs typeface="Calibri" panose="020F0502020204030204" pitchFamily="34" charset="0"/>
              </a:rPr>
              <a:t>and </a:t>
            </a:r>
            <a:r>
              <a:rPr lang="en-US" b="1" i="0" u="none" strike="noStrike" dirty="0">
                <a:effectLst/>
                <a:latin typeface="Calibri" panose="020F0502020204030204" pitchFamily="34" charset="0"/>
                <a:cs typeface="Calibri" panose="020F0502020204030204" pitchFamily="34" charset="0"/>
                <a:hlinkClick r:id="rId4" tooltip="Aeolis quadrangle">
                  <a:extLst>
                    <a:ext uri="{A12FA001-AC4F-418D-AE19-62706E023703}">
                      <ahyp:hlinkClr xmlns:ahyp="http://schemas.microsoft.com/office/drawing/2018/hyperlinkcolor" val="tx"/>
                    </a:ext>
                  </a:extLst>
                </a:hlinkClick>
              </a:rPr>
              <a:t>Aeolis</a:t>
            </a:r>
            <a:r>
              <a:rPr lang="en-US" b="1" dirty="0">
                <a:latin typeface="Calibri" panose="020F0502020204030204" pitchFamily="34" charset="0"/>
                <a:cs typeface="Calibri" panose="020F0502020204030204" pitchFamily="34" charset="0"/>
              </a:rPr>
              <a:t> quadrangles</a:t>
            </a:r>
            <a:r>
              <a:rPr lang="en-US" altLang="en-US" b="1" dirty="0">
                <a:latin typeface="Calibri" panose="020F0502020204030204" pitchFamily="34" charset="0"/>
                <a:cs typeface="Calibri" panose="020F0502020204030204" pitchFamily="34" charset="0"/>
              </a:rPr>
              <a:t>. </a:t>
            </a:r>
          </a:p>
        </p:txBody>
      </p:sp>
      <p:pic>
        <p:nvPicPr>
          <p:cNvPr id="3" name="Picture 2" descr="Map&#10;&#10;Description automatically generated">
            <a:extLst>
              <a:ext uri="{FF2B5EF4-FFF2-40B4-BE49-F238E27FC236}">
                <a16:creationId xmlns:a16="http://schemas.microsoft.com/office/drawing/2014/main" id="{5C7E16C5-8B37-4424-B83F-1E2903C9F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9600"/>
            <a:ext cx="7805057" cy="5203371"/>
          </a:xfrm>
          <a:prstGeom prst="rect">
            <a:avLst/>
          </a:prstGeom>
        </p:spPr>
      </p:pic>
      <p:pic>
        <p:nvPicPr>
          <p:cNvPr id="17" name="Picture 16" descr="A picture containing outdoor, nature, rock&#10;&#10;Description automatically generated">
            <a:extLst>
              <a:ext uri="{FF2B5EF4-FFF2-40B4-BE49-F238E27FC236}">
                <a16:creationId xmlns:a16="http://schemas.microsoft.com/office/drawing/2014/main" id="{D2EFE276-E292-402F-A19C-3334A6E7FB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2309" y="3901074"/>
            <a:ext cx="4176147" cy="2489231"/>
          </a:xfrm>
          <a:prstGeom prst="rect">
            <a:avLst/>
          </a:prstGeom>
        </p:spPr>
      </p:pic>
      <p:sp>
        <p:nvSpPr>
          <p:cNvPr id="19" name="Content Placeholder 18">
            <a:extLst>
              <a:ext uri="{FF2B5EF4-FFF2-40B4-BE49-F238E27FC236}">
                <a16:creationId xmlns:a16="http://schemas.microsoft.com/office/drawing/2014/main" id="{01BC3663-ECF0-4538-98F2-73E578B5847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499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52579" name="Picture 2" descr="Related image">
            <a:extLst>
              <a:ext uri="{FF2B5EF4-FFF2-40B4-BE49-F238E27FC236}">
                <a16:creationId xmlns:a16="http://schemas.microsoft.com/office/drawing/2014/main" id="{11114A31-EABB-43E9-8E0F-08EB4A2B49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1733" y="0"/>
            <a:ext cx="10189883" cy="6858000"/>
          </a:xfrm>
          <a:solidFill>
            <a:schemeClr val="accent3">
              <a:lumMod val="40000"/>
              <a:lumOff val="60000"/>
            </a:schemeClr>
          </a:solidFill>
        </p:spPr>
      </p:pic>
      <p:sp>
        <p:nvSpPr>
          <p:cNvPr id="6" name="Rectangle 1">
            <a:extLst>
              <a:ext uri="{FF2B5EF4-FFF2-40B4-BE49-F238E27FC236}">
                <a16:creationId xmlns:a16="http://schemas.microsoft.com/office/drawing/2014/main" id="{607622F9-0796-4F3F-972D-73A572E76FE9}"/>
              </a:ext>
            </a:extLst>
          </p:cNvPr>
          <p:cNvSpPr txBox="1">
            <a:spLocks noChangeArrowheads="1"/>
          </p:cNvSpPr>
          <p:nvPr/>
        </p:nvSpPr>
        <p:spPr bwMode="auto">
          <a:xfrm>
            <a:off x="10511616" y="371929"/>
            <a:ext cx="1680384" cy="673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6920"/>
          <a:lstStyle>
            <a:lvl1pPr>
              <a:lnSpc>
                <a:spcPct val="95000"/>
              </a:lnSpc>
              <a:spcAft>
                <a:spcPts val="11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Times New Roman" panose="02020603050405020304" pitchFamily="18" charset="0"/>
                <a:cs typeface="Arial Unicode MS" charset="0"/>
              </a:defRPr>
            </a:lvl1pPr>
            <a:lvl2pPr>
              <a:lnSpc>
                <a:spcPct val="95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FFFFFF"/>
                </a:solidFill>
                <a:latin typeface="Times New Roman" panose="02020603050405020304" pitchFamily="18" charset="0"/>
                <a:cs typeface="Arial Unicode MS" charset="0"/>
              </a:defRPr>
            </a:lvl2pPr>
            <a:lvl3pPr>
              <a:lnSpc>
                <a:spcPct val="95000"/>
              </a:lnSpc>
              <a:spcAft>
                <a:spcPts val="70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Arial Unicode MS" charset="0"/>
              </a:defRPr>
            </a:lvl3pPr>
            <a:lvl4pPr>
              <a:lnSpc>
                <a:spcPct val="95000"/>
              </a:lnSpc>
              <a:spcAft>
                <a:spcPts val="4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4pPr>
            <a:lvl5pPr>
              <a:lnSpc>
                <a:spcPct val="95000"/>
              </a:lnSpc>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5pPr>
            <a:lvl6pPr marL="25146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6pPr>
            <a:lvl7pPr marL="29718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7pPr>
            <a:lvl8pPr marL="34290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8pPr>
            <a:lvl9pPr marL="3886200" indent="-228600" defTabSz="457200" eaLnBrk="0" fontAlgn="base" hangingPunct="0">
              <a:lnSpc>
                <a:spcPct val="95000"/>
              </a:lnSpc>
              <a:spcBef>
                <a:spcPct val="0"/>
              </a:spcBef>
              <a:spcAft>
                <a:spcPts val="2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700">
                <a:solidFill>
                  <a:srgbClr val="FFFFFF"/>
                </a:solidFill>
                <a:latin typeface="Times New Roman" panose="02020603050405020304" pitchFamily="18" charset="0"/>
                <a:cs typeface="Arial Unicode MS" charset="0"/>
              </a:defRPr>
            </a:lvl9pPr>
          </a:lstStyle>
          <a:p>
            <a:pPr eaLnBrk="1">
              <a:spcAft>
                <a:spcPct val="0"/>
              </a:spcAft>
              <a:buClrTx/>
              <a:buFontTx/>
              <a:buNone/>
            </a:pPr>
            <a:r>
              <a:rPr lang="en-US" altLang="en-US" sz="2000" b="1" u="sng" dirty="0">
                <a:solidFill>
                  <a:schemeClr val="tx1"/>
                </a:solidFill>
                <a:latin typeface="Calibri" panose="020F0502020204030204" pitchFamily="34" charset="0"/>
                <a:cs typeface="Calibri" panose="020F0502020204030204" pitchFamily="34" charset="0"/>
              </a:rPr>
              <a:t>Temperatures on Mars</a:t>
            </a:r>
          </a:p>
          <a:p>
            <a:pPr eaLnBrk="1">
              <a:spcAft>
                <a:spcPct val="0"/>
              </a:spcAft>
              <a:buClrTx/>
              <a:buFontTx/>
              <a:buNone/>
            </a:pPr>
            <a:endParaRPr lang="en-US" altLang="en-US" sz="1800" b="1" u="sng" dirty="0">
              <a:solidFill>
                <a:schemeClr val="tx1"/>
              </a:solidFill>
              <a:latin typeface="Calibri" panose="020F0502020204030204" pitchFamily="34" charset="0"/>
              <a:cs typeface="Calibri" panose="020F0502020204030204" pitchFamily="34" charset="0"/>
            </a:endParaRPr>
          </a:p>
          <a:p>
            <a:pPr>
              <a:spcAft>
                <a:spcPct val="0"/>
              </a:spcAft>
              <a:buClrTx/>
            </a:pPr>
            <a:r>
              <a:rPr lang="en-US" altLang="en-US" sz="1800" b="1" dirty="0">
                <a:solidFill>
                  <a:schemeClr val="tx1"/>
                </a:solidFill>
                <a:latin typeface="Calibri" panose="020F0502020204030204" pitchFamily="34" charset="0"/>
                <a:cs typeface="Calibri" panose="020F0502020204030204" pitchFamily="34" charset="0"/>
              </a:rPr>
              <a:t>Near Lucas Planum and Gusev crater -  </a:t>
            </a:r>
            <a:r>
              <a:rPr lang="en-US" sz="1800" b="1" u="sng" dirty="0">
                <a:solidFill>
                  <a:schemeClr val="tx1"/>
                </a:solidFill>
                <a:latin typeface="Calibri" panose="020F0502020204030204" pitchFamily="34" charset="0"/>
                <a:cs typeface="Calibri" panose="020F0502020204030204" pitchFamily="34" charset="0"/>
              </a:rPr>
              <a:t>14.5°S 175.4°E</a:t>
            </a:r>
            <a:r>
              <a:rPr lang="en-US" sz="1800" b="1" dirty="0">
                <a:solidFill>
                  <a:schemeClr val="tx1"/>
                </a:solidFill>
                <a:latin typeface="Calibri" panose="020F0502020204030204" pitchFamily="34" charset="0"/>
                <a:cs typeface="Calibri" panose="020F0502020204030204" pitchFamily="34" charset="0"/>
              </a:rPr>
              <a:t> at the </a:t>
            </a:r>
            <a:r>
              <a:rPr lang="en-US" altLang="en-US" sz="1800" b="1" dirty="0">
                <a:solidFill>
                  <a:schemeClr val="tx1"/>
                </a:solidFill>
                <a:latin typeface="Calibri" panose="020F0502020204030204" pitchFamily="34" charset="0"/>
                <a:cs typeface="Calibri" panose="020F0502020204030204" pitchFamily="34" charset="0"/>
              </a:rPr>
              <a:t>southern end of Elysium Planitia</a:t>
            </a:r>
          </a:p>
          <a:p>
            <a:pPr eaLnBrk="1">
              <a:spcAft>
                <a:spcPct val="0"/>
              </a:spcAft>
              <a:buClrTx/>
              <a:buFontTx/>
              <a:buNone/>
            </a:pPr>
            <a:endParaRPr lang="en-US" altLang="en-US" sz="1800" b="1" u="sng" dirty="0">
              <a:solidFill>
                <a:schemeClr val="tx1"/>
              </a:solidFill>
              <a:latin typeface="Calibri" panose="020F0502020204030204" pitchFamily="34" charset="0"/>
              <a:cs typeface="Calibri" panose="020F0502020204030204" pitchFamily="34" charset="0"/>
            </a:endParaRPr>
          </a:p>
          <a:p>
            <a:pPr eaLnBrk="1">
              <a:spcAft>
                <a:spcPct val="0"/>
              </a:spcAft>
              <a:buClrTx/>
              <a:buFontTx/>
              <a:buNone/>
            </a:pPr>
            <a:r>
              <a:rPr lang="en-US" altLang="en-US" sz="1800" b="1" u="sng" dirty="0">
                <a:solidFill>
                  <a:schemeClr val="tx1"/>
                </a:solidFill>
                <a:latin typeface="Calibri" panose="020F0502020204030204" pitchFamily="34" charset="0"/>
                <a:cs typeface="Calibri" panose="020F0502020204030204" pitchFamily="34" charset="0"/>
              </a:rPr>
              <a:t>Compared to Vostok Station in </a:t>
            </a:r>
            <a:r>
              <a:rPr lang="en-US" altLang="en-US" sz="1800" b="1" u="sng" dirty="0" err="1">
                <a:solidFill>
                  <a:schemeClr val="tx1"/>
                </a:solidFill>
                <a:latin typeface="Calibri" panose="020F0502020204030204" pitchFamily="34" charset="0"/>
                <a:cs typeface="Calibri" panose="020F0502020204030204" pitchFamily="34" charset="0"/>
              </a:rPr>
              <a:t>Antartica</a:t>
            </a:r>
            <a:endParaRPr lang="en-US" altLang="en-US" sz="1800" b="1" u="sng" dirty="0">
              <a:solidFill>
                <a:schemeClr val="tx1"/>
              </a:solidFill>
              <a:latin typeface="Calibri" panose="020F0502020204030204" pitchFamily="34" charset="0"/>
              <a:cs typeface="Calibri" panose="020F0502020204030204" pitchFamily="34" charset="0"/>
            </a:endParaRPr>
          </a:p>
          <a:p>
            <a:pPr eaLnBrk="1">
              <a:spcAft>
                <a:spcPct val="0"/>
              </a:spcAft>
              <a:buClrTx/>
              <a:buFontTx/>
              <a:buNone/>
            </a:pPr>
            <a:endParaRPr lang="en-US" altLang="en-US" sz="1800" b="1" u="sng" dirty="0">
              <a:solidFill>
                <a:schemeClr val="tx1"/>
              </a:solidFill>
              <a:latin typeface="Calibri" panose="020F0502020204030204" pitchFamily="34" charset="0"/>
              <a:cs typeface="Calibri" panose="020F0502020204030204" pitchFamily="34" charset="0"/>
            </a:endParaRPr>
          </a:p>
          <a:p>
            <a:pPr>
              <a:spcAft>
                <a:spcPct val="0"/>
              </a:spcAft>
              <a:buClrTx/>
            </a:pPr>
            <a:r>
              <a:rPr lang="en-US" altLang="en-US" sz="1800" b="1" u="sng" dirty="0">
                <a:solidFill>
                  <a:schemeClr val="tx1"/>
                </a:solidFill>
                <a:latin typeface="Calibri" panose="020F0502020204030204" pitchFamily="34" charset="0"/>
                <a:cs typeface="Calibri" panose="020F0502020204030204" pitchFamily="34" charset="0"/>
              </a:rPr>
              <a:t>Summer Min/Max</a:t>
            </a:r>
          </a:p>
          <a:p>
            <a:pPr>
              <a:spcAft>
                <a:spcPct val="0"/>
              </a:spcAft>
              <a:buClrTx/>
            </a:pPr>
            <a:r>
              <a:rPr lang="en-US" altLang="en-US" sz="1800" b="1" dirty="0">
                <a:solidFill>
                  <a:schemeClr val="tx1"/>
                </a:solidFill>
                <a:latin typeface="Calibri" panose="020F0502020204030204" pitchFamily="34" charset="0"/>
                <a:cs typeface="Calibri" panose="020F0502020204030204" pitchFamily="34" charset="0"/>
              </a:rPr>
              <a:t>-36 F, -17 F</a:t>
            </a:r>
          </a:p>
          <a:p>
            <a:pPr>
              <a:spcAft>
                <a:spcPct val="0"/>
              </a:spcAft>
              <a:buClrTx/>
            </a:pPr>
            <a:endParaRPr lang="en-US" altLang="en-US" sz="900" b="1" dirty="0">
              <a:solidFill>
                <a:schemeClr val="tx1"/>
              </a:solidFill>
              <a:latin typeface="Calibri" panose="020F0502020204030204" pitchFamily="34" charset="0"/>
              <a:cs typeface="Calibri" panose="020F0502020204030204" pitchFamily="34" charset="0"/>
            </a:endParaRPr>
          </a:p>
          <a:p>
            <a:pPr eaLnBrk="1">
              <a:spcAft>
                <a:spcPct val="0"/>
              </a:spcAft>
              <a:buClrTx/>
              <a:buFontTx/>
              <a:buNone/>
            </a:pPr>
            <a:r>
              <a:rPr lang="en-US" altLang="en-US" sz="1800" b="1" u="sng" dirty="0">
                <a:solidFill>
                  <a:schemeClr val="tx1"/>
                </a:solidFill>
                <a:latin typeface="Calibri" panose="020F0502020204030204" pitchFamily="34" charset="0"/>
                <a:cs typeface="Calibri" panose="020F0502020204030204" pitchFamily="34" charset="0"/>
              </a:rPr>
              <a:t>Winter Min/Max</a:t>
            </a:r>
          </a:p>
          <a:p>
            <a:pPr eaLnBrk="1">
              <a:spcAft>
                <a:spcPct val="0"/>
              </a:spcAft>
              <a:buClrTx/>
              <a:buFontTx/>
              <a:buNone/>
            </a:pPr>
            <a:r>
              <a:rPr lang="en-US" altLang="en-US" sz="1800" b="1" dirty="0">
                <a:solidFill>
                  <a:schemeClr val="tx1"/>
                </a:solidFill>
                <a:latin typeface="Calibri" panose="020F0502020204030204" pitchFamily="34" charset="0"/>
                <a:cs typeface="Calibri" panose="020F0502020204030204" pitchFamily="34" charset="0"/>
              </a:rPr>
              <a:t>-97 F, -83 F</a:t>
            </a:r>
          </a:p>
          <a:p>
            <a:pPr eaLnBrk="1">
              <a:spcAft>
                <a:spcPct val="0"/>
              </a:spcAft>
              <a:buClrTx/>
              <a:buFontTx/>
              <a:buNone/>
            </a:pPr>
            <a:endParaRPr lang="en-US" altLang="en-US" sz="2000" b="1" u="sng" dirty="0">
              <a:solidFill>
                <a:schemeClr val="tx1"/>
              </a:solidFill>
              <a:latin typeface="Calibri" panose="020F0502020204030204" pitchFamily="34" charset="0"/>
              <a:cs typeface="Calibri" panose="020F0502020204030204" pitchFamily="34" charset="0"/>
            </a:endParaRPr>
          </a:p>
          <a:p>
            <a:pPr eaLnBrk="1">
              <a:spcAft>
                <a:spcPct val="0"/>
              </a:spcAft>
              <a:buClrTx/>
              <a:buFontTx/>
              <a:buNone/>
            </a:pPr>
            <a:endParaRPr lang="en-US" altLang="en-US" sz="2000" b="1" u="sng"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fade">
                                      <p:cBhvr>
                                        <p:cTn id="25" dur="500"/>
                                        <p:tgtEl>
                                          <p:spTgt spid="6">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2" descr="Artist's concept of an astronaut pointing to the viewer with Earth, the Moon, and Mars in the sky. It is a more peaceful version of the World War I and World War II posters of Uncle Sam pointing to recruits with the slogan 'I want you.'">
            <a:extLst>
              <a:ext uri="{FF2B5EF4-FFF2-40B4-BE49-F238E27FC236}">
                <a16:creationId xmlns:a16="http://schemas.microsoft.com/office/drawing/2014/main" id="{618B1CD8-D75B-4C00-A71F-E720B4A29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96" y="0"/>
            <a:ext cx="428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323565-EDDD-49F5-85B7-2EE1C9DB1914}"/>
              </a:ext>
            </a:extLst>
          </p:cNvPr>
          <p:cNvSpPr txBox="1"/>
          <p:nvPr/>
        </p:nvSpPr>
        <p:spPr>
          <a:xfrm>
            <a:off x="6901543" y="131884"/>
            <a:ext cx="2721637" cy="369332"/>
          </a:xfrm>
          <a:prstGeom prst="rect">
            <a:avLst/>
          </a:prstGeom>
          <a:noFill/>
        </p:spPr>
        <p:txBody>
          <a:bodyPr wrap="square">
            <a:spAutoFit/>
          </a:bodyPr>
          <a:lstStyle/>
          <a:p>
            <a:endParaRPr lang="en-US" u="sng" dirty="0"/>
          </a:p>
        </p:txBody>
      </p:sp>
      <p:sp>
        <p:nvSpPr>
          <p:cNvPr id="6" name="TextBox 5">
            <a:extLst>
              <a:ext uri="{FF2B5EF4-FFF2-40B4-BE49-F238E27FC236}">
                <a16:creationId xmlns:a16="http://schemas.microsoft.com/office/drawing/2014/main" id="{8CD626A0-6F56-4256-A999-32A6B9258213}"/>
              </a:ext>
            </a:extLst>
          </p:cNvPr>
          <p:cNvSpPr txBox="1"/>
          <p:nvPr/>
        </p:nvSpPr>
        <p:spPr>
          <a:xfrm>
            <a:off x="5337350" y="675387"/>
            <a:ext cx="6629400" cy="6324808"/>
          </a:xfrm>
          <a:prstGeom prst="rect">
            <a:avLst/>
          </a:prstGeom>
          <a:noFill/>
        </p:spPr>
        <p:txBody>
          <a:bodyPr wrap="square">
            <a:spAutoFit/>
          </a:bodyPr>
          <a:lstStyle/>
          <a:p>
            <a:r>
              <a:rPr lang="en-US" altLang="en-US" b="1" u="sng" dirty="0">
                <a:latin typeface="Calibri" panose="020F0502020204030204" pitchFamily="34" charset="0"/>
                <a:cs typeface="Calibri" panose="020F0502020204030204" pitchFamily="34" charset="0"/>
              </a:rPr>
              <a:t>Spaceports = 74</a:t>
            </a:r>
          </a:p>
          <a:p>
            <a:r>
              <a:rPr lang="en-US" b="1" dirty="0">
                <a:latin typeface="Calibri" panose="020F0502020204030204" pitchFamily="34" charset="0"/>
                <a:cs typeface="Calibri" panose="020F0502020204030204" pitchFamily="34" charset="0"/>
              </a:rPr>
              <a:t>	Port Supervisor, Logistics techs, Water/Waste systems 	engineers/techs, Power/Fuel systems engineers/techs</a:t>
            </a:r>
          </a:p>
          <a:p>
            <a:r>
              <a:rPr lang="en-US" b="1" dirty="0">
                <a:latin typeface="Calibri" panose="020F0502020204030204" pitchFamily="34" charset="0"/>
                <a:cs typeface="Calibri" panose="020F0502020204030204" pitchFamily="34" charset="0"/>
              </a:rPr>
              <a:t>	Air/O2/HVAC systems engineers/techs,	Greenhouse techs, 	Doctor/Medical techs, Communication techs, Computer techs, 	Mule drivers, Mule/Rover techs, Survey crews, Historians</a:t>
            </a:r>
          </a:p>
          <a:p>
            <a:endParaRPr lang="en-US" sz="900" b="1"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Ice Harvesting station personnel </a:t>
            </a:r>
            <a:r>
              <a:rPr lang="en-US" b="1" dirty="0">
                <a:latin typeface="Calibri" panose="020F0502020204030204" pitchFamily="34" charset="0"/>
                <a:cs typeface="Calibri" panose="020F0502020204030204" pitchFamily="34" charset="0"/>
              </a:rPr>
              <a:t>= 14</a:t>
            </a:r>
          </a:p>
          <a:p>
            <a:r>
              <a:rPr lang="en-US" b="1" u="sng" dirty="0">
                <a:latin typeface="Calibri" panose="020F0502020204030204" pitchFamily="34" charset="0"/>
                <a:cs typeface="Calibri" panose="020F0502020204030204" pitchFamily="34" charset="0"/>
              </a:rPr>
              <a:t>Science station personnel </a:t>
            </a:r>
            <a:r>
              <a:rPr lang="en-US" b="1" dirty="0">
                <a:latin typeface="Calibri" panose="020F0502020204030204" pitchFamily="34" charset="0"/>
                <a:cs typeface="Calibri" panose="020F0502020204030204" pitchFamily="34" charset="0"/>
              </a:rPr>
              <a:t>= 12</a:t>
            </a:r>
          </a:p>
          <a:p>
            <a:endParaRPr lang="en-US" sz="9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Total personnel = 100</a:t>
            </a:r>
          </a:p>
          <a:p>
            <a:endParaRPr lang="en-US" sz="9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Using the Darian calendar, 50 personnel would serve staggered 2-year assignments on Mars for a total of ~4 Earth years on the planet plus 1 year of interplanetary travel RT.</a:t>
            </a:r>
          </a:p>
          <a:p>
            <a:endParaRPr lang="en-US" sz="9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For a 6-crew interplanetary spaceship – it would take 10 ships carrying 1 extra “visitor”. For a staggered 4-year Mars tour of duty (~8 earth years), only 5 interplanetary spaceships would be needed. </a:t>
            </a:r>
          </a:p>
          <a:p>
            <a:endParaRPr lang="en-US" sz="9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Interplanetary ships could dock at an unmanned Phobos Spaceport and shuttles could ferry personnel to each Mars spaceport and back.  At least 2 supply ships would also be needed every Martian year - one for each base. These could also serve as warehouses. </a:t>
            </a:r>
          </a:p>
          <a:p>
            <a:endParaRPr lang="en-US" dirty="0"/>
          </a:p>
        </p:txBody>
      </p:sp>
      <p:sp>
        <p:nvSpPr>
          <p:cNvPr id="5" name="Title 1">
            <a:extLst>
              <a:ext uri="{FF2B5EF4-FFF2-40B4-BE49-F238E27FC236}">
                <a16:creationId xmlns:a16="http://schemas.microsoft.com/office/drawing/2014/main" id="{9F2BF4F8-7970-4384-8A82-5DE987461557}"/>
              </a:ext>
            </a:extLst>
          </p:cNvPr>
          <p:cNvSpPr txBox="1">
            <a:spLocks/>
          </p:cNvSpPr>
          <p:nvPr/>
        </p:nvSpPr>
        <p:spPr bwMode="blackWhite">
          <a:xfrm>
            <a:off x="6096000" y="49662"/>
            <a:ext cx="4404528" cy="427430"/>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ARES Personnel On Mars</a:t>
            </a:r>
            <a:endParaRPr lang="en-US" sz="2000" dirty="0"/>
          </a:p>
        </p:txBody>
      </p:sp>
    </p:spTree>
    <p:extLst>
      <p:ext uri="{BB962C8B-B14F-4D97-AF65-F5344CB8AC3E}">
        <p14:creationId xmlns:p14="http://schemas.microsoft.com/office/powerpoint/2010/main" val="1275472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11" end="11"/>
                                            </p:txEl>
                                          </p:spTgt>
                                        </p:tgtEl>
                                        <p:attrNameLst>
                                          <p:attrName>style.visibility</p:attrName>
                                        </p:attrNameLst>
                                      </p:cBhvr>
                                      <p:to>
                                        <p:strVal val="visible"/>
                                      </p:to>
                                    </p:set>
                                    <p:animEffect transition="in" filter="fade">
                                      <p:cBhvr>
                                        <p:cTn id="36" dur="500"/>
                                        <p:tgtEl>
                                          <p:spTgt spid="6">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animEffect transition="in" filter="fade">
                                      <p:cBhvr>
                                        <p:cTn id="41" dur="1000"/>
                                        <p:tgtEl>
                                          <p:spTgt spid="6">
                                            <p:txEl>
                                              <p:pRg st="13" end="13"/>
                                            </p:txEl>
                                          </p:spTgt>
                                        </p:tgtEl>
                                      </p:cBhvr>
                                    </p:animEffect>
                                    <p:anim calcmode="lin" valueType="num">
                                      <p:cBhvr>
                                        <p:cTn id="42"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5CA75C-1C1A-4AB0-9278-3D79746EC2D4}"/>
              </a:ext>
            </a:extLst>
          </p:cNvPr>
          <p:cNvSpPr txBox="1"/>
          <p:nvPr/>
        </p:nvSpPr>
        <p:spPr>
          <a:xfrm>
            <a:off x="6567856" y="751837"/>
            <a:ext cx="5117122" cy="5847755"/>
          </a:xfrm>
          <a:prstGeom prst="rect">
            <a:avLst/>
          </a:prstGeom>
          <a:noFill/>
        </p:spPr>
        <p:txBody>
          <a:bodyPr wrap="square">
            <a:spAutoFit/>
          </a:bodyPr>
          <a:lstStyle/>
          <a:p>
            <a:pPr marL="0" marR="0">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https://pubs.usgs.gov/imap/i2782/i2782_sh1.pdf</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https://en.wikipedia.org/wiki/Geography_of_Mars</a:t>
            </a:r>
            <a:endParaRPr lang="en-US" sz="1400" u="sng"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https://www.esa.int/Science_Exploration/Space_Science/Mars_Express/The_first_hiking_maps_of_Mars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https://www.google.com/mars/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Olympus mons, </a:t>
            </a:r>
            <a:r>
              <a:rPr lang="en-US" sz="1400" dirty="0" err="1">
                <a:effectLst/>
                <a:latin typeface="Calibri" panose="020F0502020204030204" pitchFamily="34" charset="0"/>
                <a:ea typeface="Calibri" panose="020F0502020204030204" pitchFamily="34" charset="0"/>
                <a:cs typeface="Calibri" panose="020F0502020204030204" pitchFamily="34" charset="0"/>
              </a:rPr>
              <a:t>valles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marineris</a:t>
            </a: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https://www.wired.com/2016/02/map-mars-thats-perfect-everyday-earthlings/</a:t>
            </a:r>
            <a:endParaRPr lang="en-US" sz="1400" u="sng"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900" u="sng"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Mars - distance between points (spacemath.github.io)</a:t>
            </a:r>
            <a:endParaRPr lang="en-US" sz="1400" dirty="0">
              <a:latin typeface="Calibri" panose="020F0502020204030204" pitchFamily="34" charset="0"/>
              <a:cs typeface="Calibri" panose="020F0502020204030204" pitchFamily="34" charset="0"/>
            </a:endParaRPr>
          </a:p>
          <a:p>
            <a:endParaRPr lang="en-US" sz="900" dirty="0">
              <a:effectLst/>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KRUSTY project demonstrates potential power sources for future space exploration | Department of Energy</a:t>
            </a:r>
          </a:p>
          <a:p>
            <a:endParaRPr lang="en-US" sz="900" dirty="0">
              <a:effectLst/>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Mars_topography_(MOLA_dataset)_with_poles_HiRes.jpg (15400×6940) (wikimedia.org)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FF0000"/>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Buried Glaciers Found on Mars | Space</a:t>
            </a:r>
            <a:endParaRPr lang="en-US" sz="1400" dirty="0">
              <a:solidFill>
                <a:srgbClr val="FF0000"/>
              </a:solidFill>
              <a:latin typeface="Calibri" panose="020F0502020204030204" pitchFamily="34" charset="0"/>
              <a:cs typeface="Calibri" panose="020F0502020204030204" pitchFamily="34" charset="0"/>
            </a:endParaRPr>
          </a:p>
          <a:p>
            <a:endParaRPr lang="en-US" sz="900" dirty="0">
              <a:latin typeface="Calibri" panose="020F0502020204030204" pitchFamily="34" charset="0"/>
              <a:cs typeface="Calibri" panose="020F0502020204030204" pitchFamily="34" charset="0"/>
            </a:endParaRPr>
          </a:p>
          <a:p>
            <a:r>
              <a:rPr lang="en-US" sz="1400" u="sng" dirty="0">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https://www.nasa.gov/sites/default/files/atoms/files/viola_arcadiaplanitia_final_tagged.pdf</a:t>
            </a:r>
            <a:endParaRPr lang="en-US" sz="1400" u="sng" dirty="0">
              <a:latin typeface="Calibri" panose="020F0502020204030204" pitchFamily="34" charset="0"/>
              <a:ea typeface="Calibri" panose="020F0502020204030204" pitchFamily="34" charset="0"/>
              <a:cs typeface="Times New Roman" panose="02020603050405020304" pitchFamily="18" charset="0"/>
            </a:endParaRPr>
          </a:p>
          <a:p>
            <a:endParaRPr lang="en-US" sz="900" u="sng"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2160.PDF (dlr.de)</a:t>
            </a:r>
            <a:endParaRPr lang="en-US" sz="1400" dirty="0">
              <a:latin typeface="Calibri" panose="020F0502020204030204" pitchFamily="34" charset="0"/>
              <a:cs typeface="Calibri" panose="020F0502020204030204" pitchFamily="34" charset="0"/>
            </a:endParaRPr>
          </a:p>
          <a:p>
            <a:endParaRPr lang="en-US" sz="9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Solar </a:t>
            </a:r>
            <a:r>
              <a:rPr lang="en-US" sz="1400" dirty="0" err="1">
                <a:latin typeface="Calibri" panose="020F0502020204030204" pitchFamily="34" charset="0"/>
                <a:cs typeface="Calibri" panose="020F0502020204030204" pitchFamily="34" charset="0"/>
              </a:rPr>
              <a:t>Montgolfiere</a:t>
            </a:r>
            <a:r>
              <a:rPr lang="en-US" sz="1400" dirty="0">
                <a:latin typeface="Calibri" panose="020F0502020204030204" pitchFamily="34" charset="0"/>
                <a:cs typeface="Calibri" panose="020F0502020204030204" pitchFamily="34" charset="0"/>
              </a:rPr>
              <a:t> Balloons for Mars (nasa.gov)</a:t>
            </a:r>
            <a:endParaRPr lang="en-US" sz="1400" u="sng" dirty="0">
              <a:latin typeface="Calibri" panose="020F0502020204030204" pitchFamily="34" charset="0"/>
              <a:ea typeface="Calibri" panose="020F0502020204030204" pitchFamily="34" charset="0"/>
              <a:cs typeface="Calibri" panose="020F0502020204030204" pitchFamily="34" charset="0"/>
            </a:endParaRPr>
          </a:p>
          <a:p>
            <a:endParaRPr lang="en-US" sz="900" u="sng" dirty="0">
              <a:latin typeface="Calibri" panose="020F0502020204030204" pitchFamily="34" charset="0"/>
              <a:ea typeface="Calibri" panose="020F0502020204030204" pitchFamily="34" charset="0"/>
              <a:cs typeface="Calibri" panose="020F0502020204030204" pitchFamily="34" charset="0"/>
            </a:endParaRPr>
          </a:p>
          <a:p>
            <a:r>
              <a:rPr lang="en-US" sz="1400" dirty="0"/>
              <a:t>Tharsis - </a:t>
            </a:r>
            <a:r>
              <a:rPr lang="en-US" sz="1400" dirty="0" err="1"/>
              <a:t>Marspedia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147CF06-441D-46E3-86D0-24FF25F66A94}"/>
              </a:ext>
            </a:extLst>
          </p:cNvPr>
          <p:cNvSpPr>
            <a:spLocks noGrp="1"/>
          </p:cNvSpPr>
          <p:nvPr>
            <p:ph type="title"/>
          </p:nvPr>
        </p:nvSpPr>
        <p:spPr>
          <a:xfrm>
            <a:off x="2497015" y="160748"/>
            <a:ext cx="7206350" cy="427430"/>
          </a:xfrm>
        </p:spPr>
        <p:txBody>
          <a:bodyPr>
            <a:normAutofit fontScale="90000"/>
          </a:bodyPr>
          <a:lstStyle/>
          <a:p>
            <a:r>
              <a:rPr lang="en-US" sz="2800" b="1" u="sng" dirty="0">
                <a:effectLst/>
                <a:latin typeface="Calibri" panose="020F0502020204030204" pitchFamily="34" charset="0"/>
                <a:ea typeface="Calibri" panose="020F0502020204030204" pitchFamily="34" charset="0"/>
                <a:cs typeface="Times New Roman" panose="02020603050405020304" pitchFamily="18" charset="0"/>
              </a:rPr>
              <a:t>Web Resources</a:t>
            </a:r>
            <a:endParaRPr lang="en-US" dirty="0"/>
          </a:p>
        </p:txBody>
      </p:sp>
      <p:sp>
        <p:nvSpPr>
          <p:cNvPr id="3" name="Content Placeholder 2">
            <a:extLst>
              <a:ext uri="{FF2B5EF4-FFF2-40B4-BE49-F238E27FC236}">
                <a16:creationId xmlns:a16="http://schemas.microsoft.com/office/drawing/2014/main" id="{D3F760B0-2333-42B9-8464-EE3BC1D9C823}"/>
              </a:ext>
            </a:extLst>
          </p:cNvPr>
          <p:cNvSpPr>
            <a:spLocks noGrp="1"/>
          </p:cNvSpPr>
          <p:nvPr>
            <p:ph sz="half" idx="1"/>
          </p:nvPr>
        </p:nvSpPr>
        <p:spPr>
          <a:xfrm>
            <a:off x="422031" y="830968"/>
            <a:ext cx="5898700" cy="5745678"/>
          </a:xfrm>
        </p:spPr>
        <p:txBody>
          <a:bodyPr>
            <a:normAutofit fontScale="55000" lnSpcReduction="20000"/>
          </a:bodyPr>
          <a:lstStyle/>
          <a:p>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https://mars.nasa.gov/gallery/atlas/olympus-mons.html</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https://www.space.com/20446-valles-marineris.html</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https://www.jpl.nasa.gov/images/valles-marineris-and-chryse-outflow-      channels</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https://www.esa.int/Science_Exploration/Space_Science/Mars_Express/Melas_Chasma_in_Valles_Marineris</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https://marsnext.jpl.nasa.gov/workshops/2014_05/20_VallesMarineris_Miyamoto.pdf</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https://marspedia.org/Lyot_Crater</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https://mars.nasa.gov/resources/21579/lyot-crater/</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19">
                  <a:extLst>
                    <a:ext uri="{A12FA001-AC4F-418D-AE19-62706E023703}">
                      <ahyp:hlinkClr xmlns:ahyp="http://schemas.microsoft.com/office/drawing/2018/hyperlinkcolor" val="tx"/>
                    </a:ext>
                  </a:extLst>
                </a:hlinkClick>
              </a:rPr>
              <a:t>https://www.jpl.nasa.gov/images/lyot-crater-dunes-2</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b="1" dirty="0">
                <a:latin typeface="Calibri" panose="020F0502020204030204" pitchFamily="34" charset="0"/>
                <a:ea typeface="Calibri" panose="020F0502020204030204" pitchFamily="34" charset="0"/>
                <a:cs typeface="Times New Roman" panose="02020603050405020304" pitchFamily="18" charset="0"/>
              </a:rPr>
              <a:t>https://www.nasa.gov/feature/follow-mark-watney-s-epic-trek-on-mars-with-new-nasa-web-tool</a:t>
            </a: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20">
                  <a:extLst>
                    <a:ext uri="{A12FA001-AC4F-418D-AE19-62706E023703}">
                      <ahyp:hlinkClr xmlns:ahyp="http://schemas.microsoft.com/office/drawing/2018/hyperlinkcolor" val="tx"/>
                    </a:ext>
                  </a:extLst>
                </a:hlinkClick>
              </a:rPr>
              <a:t>https://marspedia.org/Schiaparelli_Crater</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21">
                  <a:extLst>
                    <a:ext uri="{A12FA001-AC4F-418D-AE19-62706E023703}">
                      <ahyp:hlinkClr xmlns:ahyp="http://schemas.microsoft.com/office/drawing/2018/hyperlinkcolor" val="tx"/>
                    </a:ext>
                  </a:extLst>
                </a:hlinkClick>
              </a:rPr>
              <a:t>http://spaceref.com/mars/schiaparelli-crater-on-mars</a:t>
            </a:r>
            <a:r>
              <a:rPr lang="en-US" sz="2600" u="sng"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hlinkClick r:id="rId21">
                  <a:extLst>
                    <a:ext uri="{A12FA001-AC4F-418D-AE19-62706E023703}">
                      <ahyp:hlinkClr xmlns:ahyp="http://schemas.microsoft.com/office/drawing/2018/hyperlinkcolor" val="tx"/>
                    </a:ext>
                  </a:extLst>
                </a:hlinkClick>
              </a:rPr>
              <a:t>.</a:t>
            </a: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21">
                  <a:extLst>
                    <a:ext uri="{A12FA001-AC4F-418D-AE19-62706E023703}">
                      <ahyp:hlinkClr xmlns:ahyp="http://schemas.microsoft.com/office/drawing/2018/hyperlinkcolor" val="tx"/>
                    </a:ext>
                  </a:extLst>
                </a:hlinkClick>
              </a:rPr>
              <a:t>html</a:t>
            </a:r>
            <a:endParaRPr lang="en-US" sz="2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u="sng" dirty="0">
                <a:effectLst/>
                <a:latin typeface="Calibri" panose="020F0502020204030204" pitchFamily="34" charset="0"/>
                <a:ea typeface="Calibri" panose="020F0502020204030204" pitchFamily="34" charset="0"/>
                <a:cs typeface="Times New Roman" panose="02020603050405020304" pitchFamily="18" charset="0"/>
                <a:hlinkClick r:id="rId22">
                  <a:extLst>
                    <a:ext uri="{A12FA001-AC4F-418D-AE19-62706E023703}">
                      <ahyp:hlinkClr xmlns:ahyp="http://schemas.microsoft.com/office/drawing/2018/hyperlinkcolor" val="tx"/>
                    </a:ext>
                  </a:extLst>
                </a:hlinkClick>
              </a:rPr>
              <a:t>https://the-martian.fandom.com/wiki/Schiaparelli_crater</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500" u="sng" dirty="0">
                <a:effectLst/>
                <a:latin typeface="Calibri" panose="020F0502020204030204" pitchFamily="34" charset="0"/>
                <a:ea typeface="Calibri" panose="020F0502020204030204" pitchFamily="34" charset="0"/>
                <a:cs typeface="Times New Roman" panose="02020603050405020304" pitchFamily="18" charset="0"/>
                <a:hlinkClick r:id="rId23">
                  <a:extLst>
                    <a:ext uri="{A12FA001-AC4F-418D-AE19-62706E023703}">
                      <ahyp:hlinkClr xmlns:ahyp="http://schemas.microsoft.com/office/drawing/2018/hyperlinkcolor" val="tx"/>
                    </a:ext>
                  </a:extLst>
                </a:hlinkClick>
              </a:rPr>
              <a:t>https://www.space.com/42828-icy-mars-crater-winter-wonderland-photos.html</a:t>
            </a:r>
            <a:endParaRPr lang="en-US" sz="2500" u="sng" dirty="0">
              <a:effectLst/>
              <a:latin typeface="Calibri" panose="020F0502020204030204" pitchFamily="34" charset="0"/>
              <a:ea typeface="Calibri" panose="020F0502020204030204" pitchFamily="34" charset="0"/>
              <a:cs typeface="Times New Roman" panose="02020603050405020304" pitchFamily="18" charset="0"/>
            </a:endParaRPr>
          </a:p>
          <a:p>
            <a:r>
              <a:rPr lang="en-US" sz="2500" dirty="0">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List of extraterrestrial dune fields - Wikipedia</a:t>
            </a:r>
            <a:r>
              <a:rPr lang="en-US" sz="2500" dirty="0">
                <a:latin typeface="Calibri" panose="020F0502020204030204" pitchFamily="34" charset="0"/>
                <a:cs typeface="Calibri" panose="020F0502020204030204" pitchFamily="34" charset="0"/>
              </a:rPr>
              <a:t>  </a:t>
            </a:r>
          </a:p>
          <a:p>
            <a:endParaRPr lang="en-US" sz="2500" u="sng" dirty="0">
              <a:latin typeface="Calibri" panose="020F0502020204030204" pitchFamily="34" charset="0"/>
              <a:ea typeface="Calibri" panose="020F0502020204030204" pitchFamily="34" charset="0"/>
              <a:cs typeface="Times New Roman" panose="02020603050405020304" pitchFamily="18" charset="0"/>
            </a:endParaRPr>
          </a:p>
          <a:p>
            <a:endParaRPr lang="en-US" sz="25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5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8786832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fade">
                                      <p:cBhvr>
                                        <p:cTn id="42" dur="500"/>
                                        <p:tgtEl>
                                          <p:spTgt spid="3">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animEffect transition="in" filter="fade">
                                      <p:cBhvr>
                                        <p:cTn id="47" dur="500"/>
                                        <p:tgtEl>
                                          <p:spTgt spid="3">
                                            <p:txEl>
                                              <p:pRg st="15" end="1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7" end="17"/>
                                            </p:txEl>
                                          </p:spTgt>
                                        </p:tgtEl>
                                        <p:attrNameLst>
                                          <p:attrName>style.visibility</p:attrName>
                                        </p:attrNameLst>
                                      </p:cBhvr>
                                      <p:to>
                                        <p:strVal val="visible"/>
                                      </p:to>
                                    </p:set>
                                    <p:animEffect transition="in" filter="fade">
                                      <p:cBhvr>
                                        <p:cTn id="52" dur="500"/>
                                        <p:tgtEl>
                                          <p:spTgt spid="3">
                                            <p:txEl>
                                              <p:pRg st="17" end="1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animEffect transition="in" filter="fade">
                                      <p:cBhvr>
                                        <p:cTn id="57" dur="500"/>
                                        <p:tgtEl>
                                          <p:spTgt spid="3">
                                            <p:txEl>
                                              <p:pRg st="19" end="1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21" end="21"/>
                                            </p:txEl>
                                          </p:spTgt>
                                        </p:tgtEl>
                                        <p:attrNameLst>
                                          <p:attrName>style.visibility</p:attrName>
                                        </p:attrNameLst>
                                      </p:cBhvr>
                                      <p:to>
                                        <p:strVal val="visible"/>
                                      </p:to>
                                    </p:set>
                                    <p:animEffect transition="in" filter="fade">
                                      <p:cBhvr>
                                        <p:cTn id="62" dur="500"/>
                                        <p:tgtEl>
                                          <p:spTgt spid="3">
                                            <p:txEl>
                                              <p:pRg st="21" end="2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22" end="22"/>
                                            </p:txEl>
                                          </p:spTgt>
                                        </p:tgtEl>
                                        <p:attrNameLst>
                                          <p:attrName>style.visibility</p:attrName>
                                        </p:attrNameLst>
                                      </p:cBhvr>
                                      <p:to>
                                        <p:strVal val="visible"/>
                                      </p:to>
                                    </p:set>
                                    <p:animEffect transition="in" filter="fade">
                                      <p:cBhvr>
                                        <p:cTn id="67" dur="500"/>
                                        <p:tgtEl>
                                          <p:spTgt spid="3">
                                            <p:txEl>
                                              <p:pRg st="22" end="2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23" end="23"/>
                                            </p:txEl>
                                          </p:spTgt>
                                        </p:tgtEl>
                                        <p:attrNameLst>
                                          <p:attrName>style.visibility</p:attrName>
                                        </p:attrNameLst>
                                      </p:cBhvr>
                                      <p:to>
                                        <p:strVal val="visible"/>
                                      </p:to>
                                    </p:set>
                                    <p:animEffect transition="in" filter="fade">
                                      <p:cBhvr>
                                        <p:cTn id="72" dur="500"/>
                                        <p:tgtEl>
                                          <p:spTgt spid="3">
                                            <p:txEl>
                                              <p:pRg st="23" end="2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EFBE1-8F43-4EBF-8BDE-F8377C99EF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9512" y="1"/>
            <a:ext cx="11752976" cy="6857999"/>
          </a:xfrm>
          <a:prstGeom prst="rect">
            <a:avLst/>
          </a:prstGeom>
          <a:noFill/>
          <a:ln>
            <a:noFill/>
          </a:ln>
        </p:spPr>
      </p:pic>
      <p:sp>
        <p:nvSpPr>
          <p:cNvPr id="2" name="Isosceles Triangle 1">
            <a:extLst>
              <a:ext uri="{FF2B5EF4-FFF2-40B4-BE49-F238E27FC236}">
                <a16:creationId xmlns:a16="http://schemas.microsoft.com/office/drawing/2014/main" id="{701D6AE2-DF88-46CA-9554-B25FC82A67BD}"/>
              </a:ext>
            </a:extLst>
          </p:cNvPr>
          <p:cNvSpPr/>
          <p:nvPr/>
        </p:nvSpPr>
        <p:spPr>
          <a:xfrm>
            <a:off x="5564799" y="2951284"/>
            <a:ext cx="340702" cy="350226"/>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AB8BE2-7142-4683-9F7C-E2288F49FA9A}"/>
              </a:ext>
            </a:extLst>
          </p:cNvPr>
          <p:cNvSpPr txBox="1"/>
          <p:nvPr/>
        </p:nvSpPr>
        <p:spPr>
          <a:xfrm>
            <a:off x="5905501" y="2426677"/>
            <a:ext cx="1316209" cy="1200329"/>
          </a:xfrm>
          <a:prstGeom prst="rect">
            <a:avLst/>
          </a:prstGeom>
          <a:noFill/>
        </p:spPr>
        <p:txBody>
          <a:bodyPr wrap="square">
            <a:spAutoFit/>
          </a:bodyPr>
          <a:lstStyle/>
          <a:p>
            <a:r>
              <a:rPr lang="en-US" b="1" dirty="0" err="1">
                <a:latin typeface="Calibri" panose="020F0502020204030204" pitchFamily="34" charset="0"/>
                <a:ea typeface="Calibri" panose="020F0502020204030204" pitchFamily="34" charset="0"/>
                <a:cs typeface="Times New Roman" panose="02020603050405020304" pitchFamily="18" charset="0"/>
              </a:rPr>
              <a:t>GeographicCenter</a:t>
            </a:r>
            <a:r>
              <a:rPr lang="en-US" b="1" dirty="0">
                <a:latin typeface="Calibri" panose="020F0502020204030204" pitchFamily="34" charset="0"/>
                <a:ea typeface="Calibri" panose="020F0502020204030204" pitchFamily="34" charset="0"/>
                <a:cs typeface="Times New Roman" panose="02020603050405020304" pitchFamily="18" charset="0"/>
              </a:rPr>
              <a:t> Geodetic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Monument</a:t>
            </a:r>
            <a:endParaRPr lang="en-US" dirty="0"/>
          </a:p>
        </p:txBody>
      </p:sp>
      <p:sp>
        <p:nvSpPr>
          <p:cNvPr id="7" name="TextBox 6">
            <a:extLst>
              <a:ext uri="{FF2B5EF4-FFF2-40B4-BE49-F238E27FC236}">
                <a16:creationId xmlns:a16="http://schemas.microsoft.com/office/drawing/2014/main" id="{32D502C8-A682-455D-8C34-CB8718EEC821}"/>
              </a:ext>
            </a:extLst>
          </p:cNvPr>
          <p:cNvSpPr txBox="1"/>
          <p:nvPr/>
        </p:nvSpPr>
        <p:spPr>
          <a:xfrm>
            <a:off x="5668841" y="3627006"/>
            <a:ext cx="1101236" cy="830997"/>
          </a:xfrm>
          <a:prstGeom prst="rect">
            <a:avLst/>
          </a:prstGeom>
          <a:noFill/>
        </p:spPr>
        <p:txBody>
          <a:bodyPr wrap="squar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Mars Prime Meridian</a:t>
            </a:r>
            <a:endParaRPr lang="en-US" sz="1600" dirty="0"/>
          </a:p>
        </p:txBody>
      </p:sp>
      <p:sp>
        <p:nvSpPr>
          <p:cNvPr id="8" name="Arrow: Right 7">
            <a:extLst>
              <a:ext uri="{FF2B5EF4-FFF2-40B4-BE49-F238E27FC236}">
                <a16:creationId xmlns:a16="http://schemas.microsoft.com/office/drawing/2014/main" id="{F987E9FB-59BD-44ED-BF6F-2D2FC630FD13}"/>
              </a:ext>
            </a:extLst>
          </p:cNvPr>
          <p:cNvSpPr/>
          <p:nvPr/>
        </p:nvSpPr>
        <p:spPr>
          <a:xfrm rot="3009161">
            <a:off x="1249076" y="1672799"/>
            <a:ext cx="978408" cy="34201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570928B-30F8-4BBD-9754-3F9F7742D817}"/>
              </a:ext>
            </a:extLst>
          </p:cNvPr>
          <p:cNvSpPr/>
          <p:nvPr/>
        </p:nvSpPr>
        <p:spPr>
          <a:xfrm rot="3294834">
            <a:off x="4403680" y="1879628"/>
            <a:ext cx="978408" cy="34201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44C184-A3E4-4550-B628-E671D2C9851F}"/>
              </a:ext>
            </a:extLst>
          </p:cNvPr>
          <p:cNvSpPr txBox="1"/>
          <p:nvPr/>
        </p:nvSpPr>
        <p:spPr>
          <a:xfrm>
            <a:off x="3579201" y="1300186"/>
            <a:ext cx="2516799" cy="369332"/>
          </a:xfrm>
          <a:prstGeom prst="rect">
            <a:avLst/>
          </a:prstGeom>
          <a:noFill/>
        </p:spPr>
        <p:txBody>
          <a:bodyPr wrap="square">
            <a:spAutoFit/>
          </a:bodyPr>
          <a:lstStyle/>
          <a:p>
            <a:r>
              <a:rPr lang="en-US" sz="1800" b="1" u="sng"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Deuteronilus Spaceport </a:t>
            </a:r>
            <a:endParaRPr lang="en-US" dirty="0">
              <a:solidFill>
                <a:srgbClr val="FFFF00"/>
              </a:solidFill>
            </a:endParaRPr>
          </a:p>
        </p:txBody>
      </p:sp>
      <p:sp>
        <p:nvSpPr>
          <p:cNvPr id="11" name="TextBox 10">
            <a:extLst>
              <a:ext uri="{FF2B5EF4-FFF2-40B4-BE49-F238E27FC236}">
                <a16:creationId xmlns:a16="http://schemas.microsoft.com/office/drawing/2014/main" id="{ED6F4D90-AAEC-4413-9323-086EFE824BA8}"/>
              </a:ext>
            </a:extLst>
          </p:cNvPr>
          <p:cNvSpPr txBox="1"/>
          <p:nvPr/>
        </p:nvSpPr>
        <p:spPr>
          <a:xfrm>
            <a:off x="1055914" y="1173980"/>
            <a:ext cx="2057400" cy="369332"/>
          </a:xfrm>
          <a:prstGeom prst="rect">
            <a:avLst/>
          </a:prstGeom>
          <a:noFill/>
        </p:spPr>
        <p:txBody>
          <a:bodyPr wrap="square">
            <a:spAutoFit/>
          </a:bodyPr>
          <a:lstStyle/>
          <a:p>
            <a:r>
              <a:rPr lang="en-US" sz="1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Acheron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Spaceport</a:t>
            </a:r>
            <a:endParaRPr lang="en-US" dirty="0">
              <a:solidFill>
                <a:srgbClr val="FFFF00"/>
              </a:solidFill>
            </a:endParaRPr>
          </a:p>
        </p:txBody>
      </p:sp>
    </p:spTree>
    <p:extLst>
      <p:ext uri="{BB962C8B-B14F-4D97-AF65-F5344CB8AC3E}">
        <p14:creationId xmlns:p14="http://schemas.microsoft.com/office/powerpoint/2010/main" val="2234397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13F142-7562-484D-BD77-9662E2E0A0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419450"/>
            <a:ext cx="9378893" cy="7583648"/>
          </a:xfrm>
          <a:prstGeom prst="rect">
            <a:avLst/>
          </a:prstGeom>
          <a:noFill/>
          <a:ln>
            <a:noFill/>
          </a:ln>
        </p:spPr>
      </p:pic>
      <p:sp>
        <p:nvSpPr>
          <p:cNvPr id="11" name="TextBox 10">
            <a:extLst>
              <a:ext uri="{FF2B5EF4-FFF2-40B4-BE49-F238E27FC236}">
                <a16:creationId xmlns:a16="http://schemas.microsoft.com/office/drawing/2014/main" id="{27FF3483-C880-4C4A-87F2-8C0E07F8D703}"/>
              </a:ext>
            </a:extLst>
          </p:cNvPr>
          <p:cNvSpPr txBox="1"/>
          <p:nvPr/>
        </p:nvSpPr>
        <p:spPr>
          <a:xfrm>
            <a:off x="9545649" y="28279"/>
            <a:ext cx="2479593" cy="3277820"/>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Olympus Mons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Tallest mountain in the Solar System</a:t>
            </a:r>
          </a:p>
          <a:p>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It’s 16 miles high from its base and 374 miles in diameter. </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Olympus Mons is nearly as large as the country of France.</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EC5A6E0C-EE23-4E66-9304-AB7DECFE2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0" y="3178629"/>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74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1000"/>
                                        <p:tgtEl>
                                          <p:spTgt spid="2050"/>
                                        </p:tgtEl>
                                      </p:cBhvr>
                                    </p:animEffect>
                                    <p:anim calcmode="lin" valueType="num">
                                      <p:cBhvr>
                                        <p:cTn id="33" dur="1000" fill="hold"/>
                                        <p:tgtEl>
                                          <p:spTgt spid="2050"/>
                                        </p:tgtEl>
                                        <p:attrNameLst>
                                          <p:attrName>ppt_x</p:attrName>
                                        </p:attrNameLst>
                                      </p:cBhvr>
                                      <p:tavLst>
                                        <p:tav tm="0">
                                          <p:val>
                                            <p:strVal val="#ppt_x"/>
                                          </p:val>
                                        </p:tav>
                                        <p:tav tm="100000">
                                          <p:val>
                                            <p:strVal val="#ppt_x"/>
                                          </p:val>
                                        </p:tav>
                                      </p:tavLst>
                                    </p:anim>
                                    <p:anim calcmode="lin" valueType="num">
                                      <p:cBhvr>
                                        <p:cTn id="3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AD52E-F9CE-41A6-8D9C-73DAFA1232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44365"/>
            <a:ext cx="5983605" cy="6369269"/>
          </a:xfrm>
          <a:prstGeom prst="rect">
            <a:avLst/>
          </a:prstGeom>
          <a:noFill/>
          <a:ln>
            <a:noFill/>
          </a:ln>
        </p:spPr>
      </p:pic>
      <p:pic>
        <p:nvPicPr>
          <p:cNvPr id="4" name="Picture 3" descr="A picture containing text, nature, mountain, dune&#10;&#10;Description automatically generated">
            <a:extLst>
              <a:ext uri="{FF2B5EF4-FFF2-40B4-BE49-F238E27FC236}">
                <a16:creationId xmlns:a16="http://schemas.microsoft.com/office/drawing/2014/main" id="{A8FE941A-A12B-42B6-949F-A4CD794A6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652" y="244365"/>
            <a:ext cx="6024348" cy="4305864"/>
          </a:xfrm>
          <a:prstGeom prst="rect">
            <a:avLst/>
          </a:prstGeom>
        </p:spPr>
      </p:pic>
      <p:sp>
        <p:nvSpPr>
          <p:cNvPr id="7" name="TextBox 6">
            <a:extLst>
              <a:ext uri="{FF2B5EF4-FFF2-40B4-BE49-F238E27FC236}">
                <a16:creationId xmlns:a16="http://schemas.microsoft.com/office/drawing/2014/main" id="{77FC8500-9851-409C-B5BB-1B15ECB6CB1A}"/>
              </a:ext>
            </a:extLst>
          </p:cNvPr>
          <p:cNvSpPr txBox="1"/>
          <p:nvPr/>
        </p:nvSpPr>
        <p:spPr>
          <a:xfrm>
            <a:off x="6208397" y="4735676"/>
            <a:ext cx="5765890" cy="1615827"/>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Olympus Mons is almost 3 times the height of Mt. Everest and more than 2 times the height of Mauna Kea, Hawaii. </a:t>
            </a:r>
          </a:p>
          <a:p>
            <a:endParaRPr lang="en-US" sz="900"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It is so wide that if you were looking back from the edge of the great caldera, the base of the volcano would be beyond the horizon. </a:t>
            </a:r>
            <a:endParaRPr lang="en-US" b="1" dirty="0"/>
          </a:p>
        </p:txBody>
      </p:sp>
    </p:spTree>
    <p:extLst>
      <p:ext uri="{BB962C8B-B14F-4D97-AF65-F5344CB8AC3E}">
        <p14:creationId xmlns:p14="http://schemas.microsoft.com/office/powerpoint/2010/main" val="24176174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8560</TotalTime>
  <Words>6068</Words>
  <Application>Microsoft Office PowerPoint</Application>
  <PresentationFormat>Widescreen</PresentationFormat>
  <Paragraphs>429</Paragraphs>
  <Slides>69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Cabin</vt:lpstr>
      <vt:lpstr>Calibri</vt:lpstr>
      <vt:lpstr>Gill Sans MT</vt:lpstr>
      <vt:lpstr>Linux Libertine</vt:lpstr>
      <vt:lpstr>Montserrat</vt:lpstr>
      <vt:lpstr>Times New Roman</vt:lpstr>
      <vt:lpstr>Parcel</vt:lpstr>
      <vt:lpstr>PowerPoint Presentation</vt:lpstr>
      <vt:lpstr>MARS Exploration Grand Tour MarS InterPLANETARY Parks by sr johnson </vt:lpstr>
      <vt:lpstr>PowerPoint Presentation</vt:lpstr>
      <vt:lpstr>PowerPoint Presentation</vt:lpstr>
      <vt:lpstr>PowerPoint Presentation</vt:lpstr>
      <vt:lpstr>EMERALD AURORA aROUND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Ancient Glaciers on Mars?</vt:lpstr>
      <vt:lpstr>Lakes Below the South Pole of Mars?</vt:lpstr>
      <vt:lpstr>PowerPoint Presentation</vt:lpstr>
      <vt:lpstr>PowerPoint Presentation</vt:lpstr>
      <vt:lpstr>Dust Devils on Mars</vt:lpstr>
      <vt:lpstr>PowerPoint Presentation</vt:lpstr>
      <vt:lpstr>View of Earth from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Ares Exploration Grand Tour of  Martian International Parks</dc:title>
  <dc:creator>Steven Johnson</dc:creator>
  <cp:lastModifiedBy>Steven Johnson</cp:lastModifiedBy>
  <cp:revision>389</cp:revision>
  <dcterms:created xsi:type="dcterms:W3CDTF">2021-03-12T21:15:00Z</dcterms:created>
  <dcterms:modified xsi:type="dcterms:W3CDTF">2023-12-27T17:21:39Z</dcterms:modified>
</cp:coreProperties>
</file>